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6"/>
  </p:notesMasterIdLst>
  <p:sldIdLst>
    <p:sldId id="256" r:id="rId2"/>
    <p:sldId id="257" r:id="rId3"/>
    <p:sldId id="276" r:id="rId4"/>
    <p:sldId id="262" r:id="rId5"/>
    <p:sldId id="261" r:id="rId6"/>
    <p:sldId id="291" r:id="rId7"/>
    <p:sldId id="289" r:id="rId8"/>
    <p:sldId id="290" r:id="rId9"/>
    <p:sldId id="263" r:id="rId10"/>
    <p:sldId id="285" r:id="rId11"/>
    <p:sldId id="278" r:id="rId12"/>
    <p:sldId id="292" r:id="rId13"/>
    <p:sldId id="299" r:id="rId14"/>
    <p:sldId id="302" r:id="rId15"/>
    <p:sldId id="300" r:id="rId16"/>
    <p:sldId id="293" r:id="rId17"/>
    <p:sldId id="295" r:id="rId18"/>
    <p:sldId id="294" r:id="rId19"/>
    <p:sldId id="296" r:id="rId20"/>
    <p:sldId id="297" r:id="rId21"/>
    <p:sldId id="298" r:id="rId22"/>
    <p:sldId id="301" r:id="rId23"/>
    <p:sldId id="274" r:id="rId24"/>
    <p:sldId id="275"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F0866D-F3E2-EFC7-026D-E53C25EB3469}" v="831" dt="2021-01-20T18:08:44.470"/>
    <p1510:client id="{1E57D8BC-3352-3D5F-92FC-020D56D638F2}" v="474" dt="2021-01-20T17:08:23.719"/>
    <p1510:client id="{31CC6C67-9304-5544-A535-00D067200FF1}" v="469" dt="2021-03-07T20:15:41.251"/>
    <p1510:client id="{44604B8F-6410-8684-5EE9-D25C53510FBF}" v="213" dt="2021-01-20T18:11:12.543"/>
    <p1510:client id="{59F1B19F-604E-0000-7F3B-95FB8193D78E}" v="74" dt="2021-03-07T13:43:18.216"/>
    <p1510:client id="{726BB39F-E097-0000-7F40-B273F761F347}" v="5" dt="2021-03-12T03:46:24.721"/>
    <p1510:client id="{A43DD5CF-F703-2CF6-A3B8-C3917EB58A39}" v="256" dt="2021-01-20T16:24:55.629"/>
    <p1510:client id="{AB2DB39F-30B8-0000-9075-476D1349662D}" v="251" dt="2021-03-11T10:19:24.317"/>
    <p1510:client id="{E5B6194E-D6D2-7552-5F30-02354D7EA835}" v="190" dt="2021-01-20T17:24:38.817"/>
    <p1510:client id="{FC72B39F-B034-0000-7F3B-94DE1A105275}" v="1012" dt="2021-03-12T06:42:34.0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B5A9EA-C266-4E19-98AA-DC8B28BEDD84}" type="doc">
      <dgm:prSet loTypeId="urn:microsoft.com/office/officeart/2005/8/layout/hList1" loCatId="list" qsTypeId="urn:microsoft.com/office/officeart/2005/8/quickstyle/simple3" qsCatId="simple" csTypeId="urn:microsoft.com/office/officeart/2005/8/colors/accent1_2" csCatId="accent1" phldr="1"/>
      <dgm:spPr/>
      <dgm:t>
        <a:bodyPr/>
        <a:lstStyle/>
        <a:p>
          <a:endParaRPr lang="en-IN"/>
        </a:p>
      </dgm:t>
    </dgm:pt>
    <dgm:pt modelId="{F8E98665-C14E-4FF2-9C1A-1750753846B0}">
      <dgm:prSet/>
      <dgm:spPr/>
      <dgm:t>
        <a:bodyPr/>
        <a:lstStyle/>
        <a:p>
          <a:r>
            <a:rPr lang="en-IN" b="0" i="0" dirty="0">
              <a:latin typeface="Times New Roman" panose="02020603050405020304" pitchFamily="18" charset="0"/>
              <a:cs typeface="Times New Roman" panose="02020603050405020304" pitchFamily="18" charset="0"/>
            </a:rPr>
            <a:t>Shape Features</a:t>
          </a:r>
          <a:endParaRPr lang="en-IN" dirty="0">
            <a:latin typeface="Times New Roman" panose="02020603050405020304" pitchFamily="18" charset="0"/>
            <a:cs typeface="Times New Roman" panose="02020603050405020304" pitchFamily="18" charset="0"/>
          </a:endParaRPr>
        </a:p>
      </dgm:t>
    </dgm:pt>
    <dgm:pt modelId="{6C96C22C-3D33-4BAA-9876-A856B3955308}" type="parTrans" cxnId="{9B3B7019-E5E6-4AF1-B15D-A5FF7AB8CFDF}">
      <dgm:prSet/>
      <dgm:spPr/>
      <dgm:t>
        <a:bodyPr/>
        <a:lstStyle/>
        <a:p>
          <a:endParaRPr lang="en-IN"/>
        </a:p>
      </dgm:t>
    </dgm:pt>
    <dgm:pt modelId="{77C7634D-3FBF-485B-AB08-0E05CC62ED45}" type="sibTrans" cxnId="{9B3B7019-E5E6-4AF1-B15D-A5FF7AB8CFDF}">
      <dgm:prSet/>
      <dgm:spPr/>
      <dgm:t>
        <a:bodyPr/>
        <a:lstStyle/>
        <a:p>
          <a:endParaRPr lang="en-IN"/>
        </a:p>
      </dgm:t>
    </dgm:pt>
    <dgm:pt modelId="{B468EF29-4258-4243-8A7F-AAFC798AFE89}">
      <dgm:prSet/>
      <dgm:spPr/>
      <dgm:t>
        <a:bodyPr/>
        <a:lstStyle/>
        <a:p>
          <a:r>
            <a:rPr lang="en-IN" b="0" i="0" dirty="0">
              <a:latin typeface="Times New Roman" panose="02020603050405020304" pitchFamily="18" charset="0"/>
              <a:cs typeface="Times New Roman" panose="02020603050405020304" pitchFamily="18" charset="0"/>
            </a:rPr>
            <a:t>Colour Features</a:t>
          </a:r>
          <a:endParaRPr lang="en-IN" dirty="0">
            <a:latin typeface="Times New Roman" panose="02020603050405020304" pitchFamily="18" charset="0"/>
            <a:cs typeface="Times New Roman" panose="02020603050405020304" pitchFamily="18" charset="0"/>
          </a:endParaRPr>
        </a:p>
      </dgm:t>
    </dgm:pt>
    <dgm:pt modelId="{CB00AA41-3F1F-4976-9E3F-A1445163C084}" type="parTrans" cxnId="{2ACB2433-F22B-4DC6-94FE-921B8B2D921D}">
      <dgm:prSet/>
      <dgm:spPr/>
      <dgm:t>
        <a:bodyPr/>
        <a:lstStyle/>
        <a:p>
          <a:endParaRPr lang="en-IN"/>
        </a:p>
      </dgm:t>
    </dgm:pt>
    <dgm:pt modelId="{B24E5E09-FC55-49DF-AE03-FB8B2F307D2D}" type="sibTrans" cxnId="{2ACB2433-F22B-4DC6-94FE-921B8B2D921D}">
      <dgm:prSet/>
      <dgm:spPr/>
      <dgm:t>
        <a:bodyPr/>
        <a:lstStyle/>
        <a:p>
          <a:endParaRPr lang="en-IN"/>
        </a:p>
      </dgm:t>
    </dgm:pt>
    <dgm:pt modelId="{A71B080C-D1DA-4928-916B-73E555C751E9}">
      <dgm:prSet/>
      <dgm:spPr/>
      <dgm:t>
        <a:bodyPr/>
        <a:lstStyle/>
        <a:p>
          <a:r>
            <a:rPr lang="en-IN" b="0" i="0" dirty="0">
              <a:latin typeface="Times New Roman" panose="02020603050405020304" pitchFamily="18" charset="0"/>
              <a:cs typeface="Times New Roman" panose="02020603050405020304" pitchFamily="18" charset="0"/>
            </a:rPr>
            <a:t>Texture Features</a:t>
          </a:r>
          <a:endParaRPr lang="en-IN" dirty="0">
            <a:latin typeface="Times New Roman" panose="02020603050405020304" pitchFamily="18" charset="0"/>
            <a:cs typeface="Times New Roman" panose="02020603050405020304" pitchFamily="18" charset="0"/>
          </a:endParaRPr>
        </a:p>
      </dgm:t>
    </dgm:pt>
    <dgm:pt modelId="{4FD0B431-779F-444E-B40C-F9EE43E231DC}" type="parTrans" cxnId="{CE4E1D32-6C93-479D-A7AF-18061095DEA8}">
      <dgm:prSet/>
      <dgm:spPr/>
      <dgm:t>
        <a:bodyPr/>
        <a:lstStyle/>
        <a:p>
          <a:endParaRPr lang="en-IN"/>
        </a:p>
      </dgm:t>
    </dgm:pt>
    <dgm:pt modelId="{53EB42EC-800E-403F-9366-89A83FBCC7A5}" type="sibTrans" cxnId="{CE4E1D32-6C93-479D-A7AF-18061095DEA8}">
      <dgm:prSet/>
      <dgm:spPr/>
      <dgm:t>
        <a:bodyPr/>
        <a:lstStyle/>
        <a:p>
          <a:endParaRPr lang="en-IN"/>
        </a:p>
      </dgm:t>
    </dgm:pt>
    <dgm:pt modelId="{2D103A3D-A143-4864-988A-47E3DEB5ECC4}">
      <dgm:prSet custT="1"/>
      <dgm:spPr/>
      <dgm:t>
        <a:bodyPr/>
        <a:lstStyle/>
        <a:p>
          <a:r>
            <a:rPr lang="en-IN" sz="1800" dirty="0">
              <a:latin typeface="Times New Roman" panose="02020603050405020304" pitchFamily="18" charset="0"/>
              <a:cs typeface="Times New Roman" panose="02020603050405020304" pitchFamily="18" charset="0"/>
            </a:rPr>
            <a:t>Area</a:t>
          </a:r>
        </a:p>
      </dgm:t>
    </dgm:pt>
    <dgm:pt modelId="{0CD9138C-3882-4ED8-93C7-AE629AC0414A}" type="parTrans" cxnId="{674A57BF-BFBD-4AAA-9DEE-96376F3CC4A2}">
      <dgm:prSet/>
      <dgm:spPr/>
      <dgm:t>
        <a:bodyPr/>
        <a:lstStyle/>
        <a:p>
          <a:endParaRPr lang="en-IN"/>
        </a:p>
      </dgm:t>
    </dgm:pt>
    <dgm:pt modelId="{14BB737D-0348-4B93-95FD-DE659243FC19}" type="sibTrans" cxnId="{674A57BF-BFBD-4AAA-9DEE-96376F3CC4A2}">
      <dgm:prSet/>
      <dgm:spPr/>
      <dgm:t>
        <a:bodyPr/>
        <a:lstStyle/>
        <a:p>
          <a:endParaRPr lang="en-IN"/>
        </a:p>
      </dgm:t>
    </dgm:pt>
    <dgm:pt modelId="{CF180F81-3AF2-4B80-B42C-6FC94F7BF760}">
      <dgm:prSet custT="1"/>
      <dgm:spPr/>
      <dgm:t>
        <a:bodyPr/>
        <a:lstStyle/>
        <a:p>
          <a:r>
            <a:rPr lang="en-IN" sz="1800" dirty="0">
              <a:latin typeface="Times New Roman" panose="02020603050405020304" pitchFamily="18" charset="0"/>
              <a:cs typeface="Times New Roman" panose="02020603050405020304" pitchFamily="18" charset="0"/>
            </a:rPr>
            <a:t>Perimeter</a:t>
          </a:r>
        </a:p>
      </dgm:t>
    </dgm:pt>
    <dgm:pt modelId="{AFDC69C2-C33B-4F04-8EFD-B78C35EEA8A4}" type="parTrans" cxnId="{F2CACD00-D365-49C2-8F14-F45846DCA0CB}">
      <dgm:prSet/>
      <dgm:spPr/>
      <dgm:t>
        <a:bodyPr/>
        <a:lstStyle/>
        <a:p>
          <a:endParaRPr lang="en-IN"/>
        </a:p>
      </dgm:t>
    </dgm:pt>
    <dgm:pt modelId="{0075B39F-136B-4EE6-80F1-3D93EB8FAF4D}" type="sibTrans" cxnId="{F2CACD00-D365-49C2-8F14-F45846DCA0CB}">
      <dgm:prSet/>
      <dgm:spPr/>
      <dgm:t>
        <a:bodyPr/>
        <a:lstStyle/>
        <a:p>
          <a:endParaRPr lang="en-IN"/>
        </a:p>
      </dgm:t>
    </dgm:pt>
    <dgm:pt modelId="{518A2D40-CEAE-4355-90FD-2CEA4A715799}">
      <dgm:prSet custT="1"/>
      <dgm:spPr/>
      <dgm:t>
        <a:bodyPr/>
        <a:lstStyle/>
        <a:p>
          <a:r>
            <a:rPr lang="en-IN" sz="1800" dirty="0">
              <a:latin typeface="Times New Roman" panose="02020603050405020304" pitchFamily="18" charset="0"/>
              <a:cs typeface="Times New Roman" panose="02020603050405020304" pitchFamily="18" charset="0"/>
            </a:rPr>
            <a:t>pysiological_length</a:t>
          </a:r>
        </a:p>
      </dgm:t>
    </dgm:pt>
    <dgm:pt modelId="{6E5B0C80-769D-4C31-8409-625129891D43}" type="parTrans" cxnId="{7B51925E-1319-40C3-9174-CDDBA8C5A548}">
      <dgm:prSet/>
      <dgm:spPr/>
      <dgm:t>
        <a:bodyPr/>
        <a:lstStyle/>
        <a:p>
          <a:endParaRPr lang="en-IN"/>
        </a:p>
      </dgm:t>
    </dgm:pt>
    <dgm:pt modelId="{AEAB27F7-8065-471D-AC16-19A8DD48866D}" type="sibTrans" cxnId="{7B51925E-1319-40C3-9174-CDDBA8C5A548}">
      <dgm:prSet/>
      <dgm:spPr/>
      <dgm:t>
        <a:bodyPr/>
        <a:lstStyle/>
        <a:p>
          <a:endParaRPr lang="en-IN"/>
        </a:p>
      </dgm:t>
    </dgm:pt>
    <dgm:pt modelId="{FECEA612-84AA-43DC-AF45-19ED32C9EAA0}">
      <dgm:prSet custT="1"/>
      <dgm:spPr/>
      <dgm:t>
        <a:bodyPr/>
        <a:lstStyle/>
        <a:p>
          <a:r>
            <a:rPr lang="en-IN" sz="1800" dirty="0" err="1">
              <a:latin typeface="Times New Roman" panose="02020603050405020304" pitchFamily="18" charset="0"/>
              <a:cs typeface="Times New Roman" panose="02020603050405020304" pitchFamily="18" charset="0"/>
            </a:rPr>
            <a:t>pysiological_width</a:t>
          </a:r>
          <a:endParaRPr lang="en-IN" sz="1800" dirty="0">
            <a:latin typeface="Times New Roman" panose="02020603050405020304" pitchFamily="18" charset="0"/>
            <a:cs typeface="Times New Roman" panose="02020603050405020304" pitchFamily="18" charset="0"/>
          </a:endParaRPr>
        </a:p>
      </dgm:t>
    </dgm:pt>
    <dgm:pt modelId="{0DD900AB-E501-4643-8B34-21DE5A93AAF9}" type="parTrans" cxnId="{3681F460-8303-41C6-AF41-444363836F48}">
      <dgm:prSet/>
      <dgm:spPr/>
      <dgm:t>
        <a:bodyPr/>
        <a:lstStyle/>
        <a:p>
          <a:endParaRPr lang="en-IN"/>
        </a:p>
      </dgm:t>
    </dgm:pt>
    <dgm:pt modelId="{E893D875-E120-4735-97F6-413B9B2F18F8}" type="sibTrans" cxnId="{3681F460-8303-41C6-AF41-444363836F48}">
      <dgm:prSet/>
      <dgm:spPr/>
      <dgm:t>
        <a:bodyPr/>
        <a:lstStyle/>
        <a:p>
          <a:endParaRPr lang="en-IN"/>
        </a:p>
      </dgm:t>
    </dgm:pt>
    <dgm:pt modelId="{B635814E-57D9-4164-9884-79AEA87BFC3D}">
      <dgm:prSet custT="1"/>
      <dgm:spPr/>
      <dgm:t>
        <a:bodyPr/>
        <a:lstStyle/>
        <a:p>
          <a:r>
            <a:rPr lang="en-IN" sz="1800" dirty="0" err="1">
              <a:latin typeface="Times New Roman" panose="02020603050405020304" pitchFamily="18" charset="0"/>
              <a:cs typeface="Times New Roman" panose="02020603050405020304" pitchFamily="18" charset="0"/>
            </a:rPr>
            <a:t>mean_r</a:t>
          </a:r>
          <a:endParaRPr lang="en-IN" sz="1800" dirty="0">
            <a:latin typeface="Times New Roman" panose="02020603050405020304" pitchFamily="18" charset="0"/>
            <a:cs typeface="Times New Roman" panose="02020603050405020304" pitchFamily="18" charset="0"/>
          </a:endParaRPr>
        </a:p>
      </dgm:t>
    </dgm:pt>
    <dgm:pt modelId="{57858B5C-F5B8-4F3B-9425-2542A1603EBD}" type="parTrans" cxnId="{ABB4E6FC-49ED-4A79-BC1E-F07D486EC831}">
      <dgm:prSet/>
      <dgm:spPr/>
      <dgm:t>
        <a:bodyPr/>
        <a:lstStyle/>
        <a:p>
          <a:endParaRPr lang="en-IN"/>
        </a:p>
      </dgm:t>
    </dgm:pt>
    <dgm:pt modelId="{9F0A048C-2F3D-409F-B92E-9328017E5CD8}" type="sibTrans" cxnId="{ABB4E6FC-49ED-4A79-BC1E-F07D486EC831}">
      <dgm:prSet/>
      <dgm:spPr/>
      <dgm:t>
        <a:bodyPr/>
        <a:lstStyle/>
        <a:p>
          <a:endParaRPr lang="en-IN"/>
        </a:p>
      </dgm:t>
    </dgm:pt>
    <dgm:pt modelId="{154580A2-8A9B-4307-B669-219090CF2DA5}">
      <dgm:prSet custT="1"/>
      <dgm:spPr/>
      <dgm:t>
        <a:bodyPr/>
        <a:lstStyle/>
        <a:p>
          <a:r>
            <a:rPr lang="en-IN" sz="1800" dirty="0" err="1">
              <a:latin typeface="Times New Roman" panose="02020603050405020304" pitchFamily="18" charset="0"/>
              <a:cs typeface="Times New Roman" panose="02020603050405020304" pitchFamily="18" charset="0"/>
            </a:rPr>
            <a:t>mean_g</a:t>
          </a:r>
          <a:endParaRPr lang="en-IN" sz="1800" dirty="0">
            <a:latin typeface="Times New Roman" panose="02020603050405020304" pitchFamily="18" charset="0"/>
            <a:cs typeface="Times New Roman" panose="02020603050405020304" pitchFamily="18" charset="0"/>
          </a:endParaRPr>
        </a:p>
      </dgm:t>
    </dgm:pt>
    <dgm:pt modelId="{8B98CE27-010E-4AF7-B67E-AD03C17CC40A}" type="parTrans" cxnId="{AC718892-7024-44D6-96A3-974AAED2EE9C}">
      <dgm:prSet/>
      <dgm:spPr/>
      <dgm:t>
        <a:bodyPr/>
        <a:lstStyle/>
        <a:p>
          <a:endParaRPr lang="en-IN"/>
        </a:p>
      </dgm:t>
    </dgm:pt>
    <dgm:pt modelId="{B36B2AD5-9A2D-4DC1-A9D5-E586BA8998DB}" type="sibTrans" cxnId="{AC718892-7024-44D6-96A3-974AAED2EE9C}">
      <dgm:prSet/>
      <dgm:spPr/>
      <dgm:t>
        <a:bodyPr/>
        <a:lstStyle/>
        <a:p>
          <a:endParaRPr lang="en-IN"/>
        </a:p>
      </dgm:t>
    </dgm:pt>
    <dgm:pt modelId="{D0AEE6DA-A4EE-4AAF-8D6B-65DE77D82AFA}">
      <dgm:prSet custT="1"/>
      <dgm:spPr/>
      <dgm:t>
        <a:bodyPr/>
        <a:lstStyle/>
        <a:p>
          <a:r>
            <a:rPr lang="en-IN" sz="1800" dirty="0" err="1">
              <a:latin typeface="Times New Roman" panose="02020603050405020304" pitchFamily="18" charset="0"/>
              <a:cs typeface="Times New Roman" panose="02020603050405020304" pitchFamily="18" charset="0"/>
            </a:rPr>
            <a:t>mean_b</a:t>
          </a:r>
          <a:endParaRPr lang="en-IN" sz="1800" dirty="0">
            <a:latin typeface="Times New Roman" panose="02020603050405020304" pitchFamily="18" charset="0"/>
            <a:cs typeface="Times New Roman" panose="02020603050405020304" pitchFamily="18" charset="0"/>
          </a:endParaRPr>
        </a:p>
      </dgm:t>
    </dgm:pt>
    <dgm:pt modelId="{D5CAC4A2-9DC0-4EFA-82F3-5BB60384FA5F}" type="parTrans" cxnId="{466072AD-DCC6-4D77-A9FB-1FE06F729124}">
      <dgm:prSet/>
      <dgm:spPr/>
      <dgm:t>
        <a:bodyPr/>
        <a:lstStyle/>
        <a:p>
          <a:endParaRPr lang="en-IN"/>
        </a:p>
      </dgm:t>
    </dgm:pt>
    <dgm:pt modelId="{06FB30D6-FEB9-4110-9928-DBA919CFC9E1}" type="sibTrans" cxnId="{466072AD-DCC6-4D77-A9FB-1FE06F729124}">
      <dgm:prSet/>
      <dgm:spPr/>
      <dgm:t>
        <a:bodyPr/>
        <a:lstStyle/>
        <a:p>
          <a:endParaRPr lang="en-IN"/>
        </a:p>
      </dgm:t>
    </dgm:pt>
    <dgm:pt modelId="{B46F7563-E56B-4AEC-901E-85301A659D56}">
      <dgm:prSet custT="1"/>
      <dgm:spPr/>
      <dgm:t>
        <a:bodyPr/>
        <a:lstStyle/>
        <a:p>
          <a:r>
            <a:rPr lang="en-IN" sz="1800" dirty="0" err="1">
              <a:latin typeface="Times New Roman" panose="02020603050405020304" pitchFamily="18" charset="0"/>
              <a:cs typeface="Times New Roman" panose="02020603050405020304" pitchFamily="18" charset="0"/>
            </a:rPr>
            <a:t>stddev_r</a:t>
          </a:r>
          <a:endParaRPr lang="en-IN" sz="1800" dirty="0">
            <a:latin typeface="Times New Roman" panose="02020603050405020304" pitchFamily="18" charset="0"/>
            <a:cs typeface="Times New Roman" panose="02020603050405020304" pitchFamily="18" charset="0"/>
          </a:endParaRPr>
        </a:p>
      </dgm:t>
    </dgm:pt>
    <dgm:pt modelId="{3A0F7EC3-34D7-4341-A113-DF6A998FF276}" type="parTrans" cxnId="{2C5F24E4-5EDE-4C01-843E-85B789D30895}">
      <dgm:prSet/>
      <dgm:spPr/>
      <dgm:t>
        <a:bodyPr/>
        <a:lstStyle/>
        <a:p>
          <a:endParaRPr lang="en-IN"/>
        </a:p>
      </dgm:t>
    </dgm:pt>
    <dgm:pt modelId="{7E6AD658-B60D-41E9-9D97-E1B0B2904ADD}" type="sibTrans" cxnId="{2C5F24E4-5EDE-4C01-843E-85B789D30895}">
      <dgm:prSet/>
      <dgm:spPr/>
      <dgm:t>
        <a:bodyPr/>
        <a:lstStyle/>
        <a:p>
          <a:endParaRPr lang="en-IN"/>
        </a:p>
      </dgm:t>
    </dgm:pt>
    <dgm:pt modelId="{D5CE2D27-FFB2-4623-ADA2-8A9283AEEDFD}">
      <dgm:prSet custT="1"/>
      <dgm:spPr/>
      <dgm:t>
        <a:bodyPr/>
        <a:lstStyle/>
        <a:p>
          <a:r>
            <a:rPr lang="en-IN" sz="1800" dirty="0" err="1">
              <a:latin typeface="Times New Roman" panose="02020603050405020304" pitchFamily="18" charset="0"/>
              <a:cs typeface="Times New Roman" panose="02020603050405020304" pitchFamily="18" charset="0"/>
            </a:rPr>
            <a:t>sttdev_g</a:t>
          </a:r>
          <a:endParaRPr lang="en-IN" sz="1800" dirty="0">
            <a:latin typeface="Times New Roman" panose="02020603050405020304" pitchFamily="18" charset="0"/>
            <a:cs typeface="Times New Roman" panose="02020603050405020304" pitchFamily="18" charset="0"/>
          </a:endParaRPr>
        </a:p>
      </dgm:t>
    </dgm:pt>
    <dgm:pt modelId="{728410C1-BA85-40D3-A3B5-9EAAA22638CA}" type="parTrans" cxnId="{D9BB7E41-E703-4BCA-A610-5083D46FAF1E}">
      <dgm:prSet/>
      <dgm:spPr/>
      <dgm:t>
        <a:bodyPr/>
        <a:lstStyle/>
        <a:p>
          <a:endParaRPr lang="en-IN"/>
        </a:p>
      </dgm:t>
    </dgm:pt>
    <dgm:pt modelId="{67D91932-D8F8-40D0-87B3-F78C7A0B8AFE}" type="sibTrans" cxnId="{D9BB7E41-E703-4BCA-A610-5083D46FAF1E}">
      <dgm:prSet/>
      <dgm:spPr/>
      <dgm:t>
        <a:bodyPr/>
        <a:lstStyle/>
        <a:p>
          <a:endParaRPr lang="en-IN"/>
        </a:p>
      </dgm:t>
    </dgm:pt>
    <dgm:pt modelId="{836745AA-BD4F-4EFB-A6EE-E0DA958BBF15}">
      <dgm:prSet custT="1"/>
      <dgm:spPr/>
      <dgm:t>
        <a:bodyPr/>
        <a:lstStyle/>
        <a:p>
          <a:r>
            <a:rPr lang="en-IN" sz="1800" dirty="0" err="1">
              <a:latin typeface="Times New Roman" panose="02020603050405020304" pitchFamily="18" charset="0"/>
              <a:cs typeface="Times New Roman" panose="02020603050405020304" pitchFamily="18" charset="0"/>
            </a:rPr>
            <a:t>sttdev_b</a:t>
          </a:r>
          <a:endParaRPr lang="en-IN" sz="1800" dirty="0">
            <a:latin typeface="Times New Roman" panose="02020603050405020304" pitchFamily="18" charset="0"/>
            <a:cs typeface="Times New Roman" panose="02020603050405020304" pitchFamily="18" charset="0"/>
          </a:endParaRPr>
        </a:p>
      </dgm:t>
    </dgm:pt>
    <dgm:pt modelId="{DD8B2422-2A29-4111-A995-AB32A855F9C6}" type="parTrans" cxnId="{F39FBF90-A3C9-4588-BB82-38CACC26F75B}">
      <dgm:prSet/>
      <dgm:spPr/>
      <dgm:t>
        <a:bodyPr/>
        <a:lstStyle/>
        <a:p>
          <a:endParaRPr lang="en-IN"/>
        </a:p>
      </dgm:t>
    </dgm:pt>
    <dgm:pt modelId="{910E4A08-7439-41C5-85B3-A39074792909}" type="sibTrans" cxnId="{F39FBF90-A3C9-4588-BB82-38CACC26F75B}">
      <dgm:prSet/>
      <dgm:spPr/>
      <dgm:t>
        <a:bodyPr/>
        <a:lstStyle/>
        <a:p>
          <a:endParaRPr lang="en-IN"/>
        </a:p>
      </dgm:t>
    </dgm:pt>
    <dgm:pt modelId="{9CCE4B62-D948-4243-BF47-C0D60387472D}">
      <dgm:prSet custT="1"/>
      <dgm:spPr/>
      <dgm:t>
        <a:bodyPr/>
        <a:lstStyle/>
        <a:p>
          <a:r>
            <a:rPr lang="en-IN" sz="1800" dirty="0">
              <a:latin typeface="Times New Roman" panose="02020603050405020304" pitchFamily="18" charset="0"/>
              <a:cs typeface="Times New Roman" panose="02020603050405020304" pitchFamily="18" charset="0"/>
            </a:rPr>
            <a:t>contrast</a:t>
          </a:r>
        </a:p>
      </dgm:t>
    </dgm:pt>
    <dgm:pt modelId="{992490C0-8C8F-4571-899A-FFBCCFE697C1}" type="parTrans" cxnId="{186F2596-5C62-4923-9137-A4D7B67FB1FB}">
      <dgm:prSet/>
      <dgm:spPr/>
      <dgm:t>
        <a:bodyPr/>
        <a:lstStyle/>
        <a:p>
          <a:endParaRPr lang="en-IN"/>
        </a:p>
      </dgm:t>
    </dgm:pt>
    <dgm:pt modelId="{F51987E7-EEE2-49C8-AF71-E087F2E27701}" type="sibTrans" cxnId="{186F2596-5C62-4923-9137-A4D7B67FB1FB}">
      <dgm:prSet/>
      <dgm:spPr/>
      <dgm:t>
        <a:bodyPr/>
        <a:lstStyle/>
        <a:p>
          <a:endParaRPr lang="en-IN"/>
        </a:p>
      </dgm:t>
    </dgm:pt>
    <dgm:pt modelId="{80E7DC69-B42F-41CF-B030-23CEE8D52684}">
      <dgm:prSet custT="1"/>
      <dgm:spPr/>
      <dgm:t>
        <a:bodyPr/>
        <a:lstStyle/>
        <a:p>
          <a:r>
            <a:rPr lang="en-IN" sz="1800" dirty="0">
              <a:latin typeface="Times New Roman" panose="02020603050405020304" pitchFamily="18" charset="0"/>
              <a:cs typeface="Times New Roman" panose="02020603050405020304" pitchFamily="18" charset="0"/>
            </a:rPr>
            <a:t>correlation</a:t>
          </a:r>
        </a:p>
      </dgm:t>
    </dgm:pt>
    <dgm:pt modelId="{96B1EA86-9558-4423-847F-DCB7E30DD179}" type="parTrans" cxnId="{E497A866-2785-409E-A0C4-87FE22BA8221}">
      <dgm:prSet/>
      <dgm:spPr/>
      <dgm:t>
        <a:bodyPr/>
        <a:lstStyle/>
        <a:p>
          <a:endParaRPr lang="en-IN"/>
        </a:p>
      </dgm:t>
    </dgm:pt>
    <dgm:pt modelId="{A2DEEE9F-90E5-48AA-99BD-D3B949938279}" type="sibTrans" cxnId="{E497A866-2785-409E-A0C4-87FE22BA8221}">
      <dgm:prSet/>
      <dgm:spPr/>
      <dgm:t>
        <a:bodyPr/>
        <a:lstStyle/>
        <a:p>
          <a:endParaRPr lang="en-IN"/>
        </a:p>
      </dgm:t>
    </dgm:pt>
    <dgm:pt modelId="{31CD4253-9EF3-4A04-96DB-65275E10AAC3}">
      <dgm:prSet custT="1"/>
      <dgm:spPr/>
      <dgm:t>
        <a:bodyPr/>
        <a:lstStyle/>
        <a:p>
          <a:r>
            <a:rPr lang="en-IN" sz="1800" dirty="0">
              <a:latin typeface="Times New Roman" panose="02020603050405020304" pitchFamily="18" charset="0"/>
              <a:cs typeface="Times New Roman" panose="02020603050405020304" pitchFamily="18" charset="0"/>
            </a:rPr>
            <a:t>entropy</a:t>
          </a:r>
        </a:p>
      </dgm:t>
    </dgm:pt>
    <dgm:pt modelId="{2E89317A-46F5-4909-90FC-00797EA121E3}" type="parTrans" cxnId="{AEB52C36-EB43-4D36-BC49-5D2E8BB706A6}">
      <dgm:prSet/>
      <dgm:spPr/>
      <dgm:t>
        <a:bodyPr/>
        <a:lstStyle/>
        <a:p>
          <a:endParaRPr lang="en-IN"/>
        </a:p>
      </dgm:t>
    </dgm:pt>
    <dgm:pt modelId="{D2194ABD-B5F3-4209-884E-FA8568590BD3}" type="sibTrans" cxnId="{AEB52C36-EB43-4D36-BC49-5D2E8BB706A6}">
      <dgm:prSet/>
      <dgm:spPr/>
      <dgm:t>
        <a:bodyPr/>
        <a:lstStyle/>
        <a:p>
          <a:endParaRPr lang="en-IN"/>
        </a:p>
      </dgm:t>
    </dgm:pt>
    <dgm:pt modelId="{7CF13CE3-9AF3-4113-A296-6A97416A9E3F}" type="pres">
      <dgm:prSet presAssocID="{F6B5A9EA-C266-4E19-98AA-DC8B28BEDD84}" presName="Name0" presStyleCnt="0">
        <dgm:presLayoutVars>
          <dgm:dir/>
          <dgm:animLvl val="lvl"/>
          <dgm:resizeHandles val="exact"/>
        </dgm:presLayoutVars>
      </dgm:prSet>
      <dgm:spPr/>
    </dgm:pt>
    <dgm:pt modelId="{9ABDE8B9-6E84-4EFB-B0EB-061C8FE9CF5F}" type="pres">
      <dgm:prSet presAssocID="{F8E98665-C14E-4FF2-9C1A-1750753846B0}" presName="composite" presStyleCnt="0"/>
      <dgm:spPr/>
    </dgm:pt>
    <dgm:pt modelId="{8FE616C0-ADA3-4C58-BC53-E1247A1C01AA}" type="pres">
      <dgm:prSet presAssocID="{F8E98665-C14E-4FF2-9C1A-1750753846B0}" presName="parTx" presStyleLbl="alignNode1" presStyleIdx="0" presStyleCnt="3">
        <dgm:presLayoutVars>
          <dgm:chMax val="0"/>
          <dgm:chPref val="0"/>
          <dgm:bulletEnabled val="1"/>
        </dgm:presLayoutVars>
      </dgm:prSet>
      <dgm:spPr/>
    </dgm:pt>
    <dgm:pt modelId="{796B8788-7F14-4990-8183-534F96A018B7}" type="pres">
      <dgm:prSet presAssocID="{F8E98665-C14E-4FF2-9C1A-1750753846B0}" presName="desTx" presStyleLbl="alignAccFollowNode1" presStyleIdx="0" presStyleCnt="3">
        <dgm:presLayoutVars>
          <dgm:bulletEnabled val="1"/>
        </dgm:presLayoutVars>
      </dgm:prSet>
      <dgm:spPr/>
    </dgm:pt>
    <dgm:pt modelId="{474850C9-4E20-4A79-B193-64F9C0D85A7B}" type="pres">
      <dgm:prSet presAssocID="{77C7634D-3FBF-485B-AB08-0E05CC62ED45}" presName="space" presStyleCnt="0"/>
      <dgm:spPr/>
    </dgm:pt>
    <dgm:pt modelId="{63F919BA-EC96-49B9-ABA1-60A0EB90FEFB}" type="pres">
      <dgm:prSet presAssocID="{B468EF29-4258-4243-8A7F-AAFC798AFE89}" presName="composite" presStyleCnt="0"/>
      <dgm:spPr/>
    </dgm:pt>
    <dgm:pt modelId="{7F27CB6F-746C-4094-9450-41211E6214A6}" type="pres">
      <dgm:prSet presAssocID="{B468EF29-4258-4243-8A7F-AAFC798AFE89}" presName="parTx" presStyleLbl="alignNode1" presStyleIdx="1" presStyleCnt="3" custLinFactNeighborX="0" custLinFactNeighborY="-2043">
        <dgm:presLayoutVars>
          <dgm:chMax val="0"/>
          <dgm:chPref val="0"/>
          <dgm:bulletEnabled val="1"/>
        </dgm:presLayoutVars>
      </dgm:prSet>
      <dgm:spPr/>
    </dgm:pt>
    <dgm:pt modelId="{E622C899-5A5A-443B-BA4E-A34DEA6CF7E0}" type="pres">
      <dgm:prSet presAssocID="{B468EF29-4258-4243-8A7F-AAFC798AFE89}" presName="desTx" presStyleLbl="alignAccFollowNode1" presStyleIdx="1" presStyleCnt="3" custLinFactNeighborX="0" custLinFactNeighborY="-1114">
        <dgm:presLayoutVars>
          <dgm:bulletEnabled val="1"/>
        </dgm:presLayoutVars>
      </dgm:prSet>
      <dgm:spPr/>
    </dgm:pt>
    <dgm:pt modelId="{8A703300-00E8-429F-ACA4-F2929EE10F9E}" type="pres">
      <dgm:prSet presAssocID="{B24E5E09-FC55-49DF-AE03-FB8B2F307D2D}" presName="space" presStyleCnt="0"/>
      <dgm:spPr/>
    </dgm:pt>
    <dgm:pt modelId="{E5CECAB2-4035-45B0-AEBF-E95DEDC1BCFB}" type="pres">
      <dgm:prSet presAssocID="{A71B080C-D1DA-4928-916B-73E555C751E9}" presName="composite" presStyleCnt="0"/>
      <dgm:spPr/>
    </dgm:pt>
    <dgm:pt modelId="{4036C242-CFD5-43F9-AA69-FB981D77303E}" type="pres">
      <dgm:prSet presAssocID="{A71B080C-D1DA-4928-916B-73E555C751E9}" presName="parTx" presStyleLbl="alignNode1" presStyleIdx="2" presStyleCnt="3">
        <dgm:presLayoutVars>
          <dgm:chMax val="0"/>
          <dgm:chPref val="0"/>
          <dgm:bulletEnabled val="1"/>
        </dgm:presLayoutVars>
      </dgm:prSet>
      <dgm:spPr/>
    </dgm:pt>
    <dgm:pt modelId="{2F9D8BA7-0B19-49B1-8FBB-A72F5CA33080}" type="pres">
      <dgm:prSet presAssocID="{A71B080C-D1DA-4928-916B-73E555C751E9}" presName="desTx" presStyleLbl="alignAccFollowNode1" presStyleIdx="2" presStyleCnt="3">
        <dgm:presLayoutVars>
          <dgm:bulletEnabled val="1"/>
        </dgm:presLayoutVars>
      </dgm:prSet>
      <dgm:spPr/>
    </dgm:pt>
  </dgm:ptLst>
  <dgm:cxnLst>
    <dgm:cxn modelId="{F2CACD00-D365-49C2-8F14-F45846DCA0CB}" srcId="{F8E98665-C14E-4FF2-9C1A-1750753846B0}" destId="{CF180F81-3AF2-4B80-B42C-6FC94F7BF760}" srcOrd="1" destOrd="0" parTransId="{AFDC69C2-C33B-4F04-8EFD-B78C35EEA8A4}" sibTransId="{0075B39F-136B-4EE6-80F1-3D93EB8FAF4D}"/>
    <dgm:cxn modelId="{CC67D209-AF16-49C4-ACB8-1CEBFC19E263}" type="presOf" srcId="{31CD4253-9EF3-4A04-96DB-65275E10AAC3}" destId="{2F9D8BA7-0B19-49B1-8FBB-A72F5CA33080}" srcOrd="0" destOrd="2" presId="urn:microsoft.com/office/officeart/2005/8/layout/hList1"/>
    <dgm:cxn modelId="{F96DBC0E-6188-4FC6-97B2-FDC4C7334F24}" type="presOf" srcId="{D0AEE6DA-A4EE-4AAF-8D6B-65DE77D82AFA}" destId="{E622C899-5A5A-443B-BA4E-A34DEA6CF7E0}" srcOrd="0" destOrd="2" presId="urn:microsoft.com/office/officeart/2005/8/layout/hList1"/>
    <dgm:cxn modelId="{FD605F0F-8DA4-454A-A3CD-F10CB61308ED}" type="presOf" srcId="{F8E98665-C14E-4FF2-9C1A-1750753846B0}" destId="{8FE616C0-ADA3-4C58-BC53-E1247A1C01AA}" srcOrd="0" destOrd="0" presId="urn:microsoft.com/office/officeart/2005/8/layout/hList1"/>
    <dgm:cxn modelId="{9B3B7019-E5E6-4AF1-B15D-A5FF7AB8CFDF}" srcId="{F6B5A9EA-C266-4E19-98AA-DC8B28BEDD84}" destId="{F8E98665-C14E-4FF2-9C1A-1750753846B0}" srcOrd="0" destOrd="0" parTransId="{6C96C22C-3D33-4BAA-9876-A856B3955308}" sibTransId="{77C7634D-3FBF-485B-AB08-0E05CC62ED45}"/>
    <dgm:cxn modelId="{B0164A1A-AA54-415D-BEC4-D1471275B638}" type="presOf" srcId="{518A2D40-CEAE-4355-90FD-2CEA4A715799}" destId="{796B8788-7F14-4990-8183-534F96A018B7}" srcOrd="0" destOrd="2" presId="urn:microsoft.com/office/officeart/2005/8/layout/hList1"/>
    <dgm:cxn modelId="{CE4E1D32-6C93-479D-A7AF-18061095DEA8}" srcId="{F6B5A9EA-C266-4E19-98AA-DC8B28BEDD84}" destId="{A71B080C-D1DA-4928-916B-73E555C751E9}" srcOrd="2" destOrd="0" parTransId="{4FD0B431-779F-444E-B40C-F9EE43E231DC}" sibTransId="{53EB42EC-800E-403F-9366-89A83FBCC7A5}"/>
    <dgm:cxn modelId="{2ACB2433-F22B-4DC6-94FE-921B8B2D921D}" srcId="{F6B5A9EA-C266-4E19-98AA-DC8B28BEDD84}" destId="{B468EF29-4258-4243-8A7F-AAFC798AFE89}" srcOrd="1" destOrd="0" parTransId="{CB00AA41-3F1F-4976-9E3F-A1445163C084}" sibTransId="{B24E5E09-FC55-49DF-AE03-FB8B2F307D2D}"/>
    <dgm:cxn modelId="{AEB52C36-EB43-4D36-BC49-5D2E8BB706A6}" srcId="{A71B080C-D1DA-4928-916B-73E555C751E9}" destId="{31CD4253-9EF3-4A04-96DB-65275E10AAC3}" srcOrd="2" destOrd="0" parTransId="{2E89317A-46F5-4909-90FC-00797EA121E3}" sibTransId="{D2194ABD-B5F3-4209-884E-FA8568590BD3}"/>
    <dgm:cxn modelId="{7B51925E-1319-40C3-9174-CDDBA8C5A548}" srcId="{F8E98665-C14E-4FF2-9C1A-1750753846B0}" destId="{518A2D40-CEAE-4355-90FD-2CEA4A715799}" srcOrd="2" destOrd="0" parTransId="{6E5B0C80-769D-4C31-8409-625129891D43}" sibTransId="{AEAB27F7-8065-471D-AC16-19A8DD48866D}"/>
    <dgm:cxn modelId="{5A9B4060-493B-470A-91BE-F9DA05CB195F}" type="presOf" srcId="{80E7DC69-B42F-41CF-B030-23CEE8D52684}" destId="{2F9D8BA7-0B19-49B1-8FBB-A72F5CA33080}" srcOrd="0" destOrd="1" presId="urn:microsoft.com/office/officeart/2005/8/layout/hList1"/>
    <dgm:cxn modelId="{3681F460-8303-41C6-AF41-444363836F48}" srcId="{F8E98665-C14E-4FF2-9C1A-1750753846B0}" destId="{FECEA612-84AA-43DC-AF45-19ED32C9EAA0}" srcOrd="3" destOrd="0" parTransId="{0DD900AB-E501-4643-8B34-21DE5A93AAF9}" sibTransId="{E893D875-E120-4735-97F6-413B9B2F18F8}"/>
    <dgm:cxn modelId="{D9BB7E41-E703-4BCA-A610-5083D46FAF1E}" srcId="{B468EF29-4258-4243-8A7F-AAFC798AFE89}" destId="{D5CE2D27-FFB2-4623-ADA2-8A9283AEEDFD}" srcOrd="4" destOrd="0" parTransId="{728410C1-BA85-40D3-A3B5-9EAAA22638CA}" sibTransId="{67D91932-D8F8-40D0-87B3-F78C7A0B8AFE}"/>
    <dgm:cxn modelId="{E497A866-2785-409E-A0C4-87FE22BA8221}" srcId="{A71B080C-D1DA-4928-916B-73E555C751E9}" destId="{80E7DC69-B42F-41CF-B030-23CEE8D52684}" srcOrd="1" destOrd="0" parTransId="{96B1EA86-9558-4423-847F-DCB7E30DD179}" sibTransId="{A2DEEE9F-90E5-48AA-99BD-D3B949938279}"/>
    <dgm:cxn modelId="{F39FBF90-A3C9-4588-BB82-38CACC26F75B}" srcId="{B468EF29-4258-4243-8A7F-AAFC798AFE89}" destId="{836745AA-BD4F-4EFB-A6EE-E0DA958BBF15}" srcOrd="5" destOrd="0" parTransId="{DD8B2422-2A29-4111-A995-AB32A855F9C6}" sibTransId="{910E4A08-7439-41C5-85B3-A39074792909}"/>
    <dgm:cxn modelId="{AC718892-7024-44D6-96A3-974AAED2EE9C}" srcId="{B468EF29-4258-4243-8A7F-AAFC798AFE89}" destId="{154580A2-8A9B-4307-B669-219090CF2DA5}" srcOrd="1" destOrd="0" parTransId="{8B98CE27-010E-4AF7-B67E-AD03C17CC40A}" sibTransId="{B36B2AD5-9A2D-4DC1-A9D5-E586BA8998DB}"/>
    <dgm:cxn modelId="{7A4CA192-F5EE-401A-B369-97E31E90E190}" type="presOf" srcId="{F6B5A9EA-C266-4E19-98AA-DC8B28BEDD84}" destId="{7CF13CE3-9AF3-4113-A296-6A97416A9E3F}" srcOrd="0" destOrd="0" presId="urn:microsoft.com/office/officeart/2005/8/layout/hList1"/>
    <dgm:cxn modelId="{186F2596-5C62-4923-9137-A4D7B67FB1FB}" srcId="{A71B080C-D1DA-4928-916B-73E555C751E9}" destId="{9CCE4B62-D948-4243-BF47-C0D60387472D}" srcOrd="0" destOrd="0" parTransId="{992490C0-8C8F-4571-899A-FFBCCFE697C1}" sibTransId="{F51987E7-EEE2-49C8-AF71-E087F2E27701}"/>
    <dgm:cxn modelId="{A682ADA6-5FB2-4549-9D8D-CBC26C264B00}" type="presOf" srcId="{B635814E-57D9-4164-9884-79AEA87BFC3D}" destId="{E622C899-5A5A-443B-BA4E-A34DEA6CF7E0}" srcOrd="0" destOrd="0" presId="urn:microsoft.com/office/officeart/2005/8/layout/hList1"/>
    <dgm:cxn modelId="{466072AD-DCC6-4D77-A9FB-1FE06F729124}" srcId="{B468EF29-4258-4243-8A7F-AAFC798AFE89}" destId="{D0AEE6DA-A4EE-4AAF-8D6B-65DE77D82AFA}" srcOrd="2" destOrd="0" parTransId="{D5CAC4A2-9DC0-4EFA-82F3-5BB60384FA5F}" sibTransId="{06FB30D6-FEB9-4110-9928-DBA919CFC9E1}"/>
    <dgm:cxn modelId="{B2BC12B1-D560-476C-93C6-AD2F4DF8C431}" type="presOf" srcId="{B468EF29-4258-4243-8A7F-AAFC798AFE89}" destId="{7F27CB6F-746C-4094-9450-41211E6214A6}" srcOrd="0" destOrd="0" presId="urn:microsoft.com/office/officeart/2005/8/layout/hList1"/>
    <dgm:cxn modelId="{7182A5B1-408D-4C21-A2C5-FB6BD704029D}" type="presOf" srcId="{D5CE2D27-FFB2-4623-ADA2-8A9283AEEDFD}" destId="{E622C899-5A5A-443B-BA4E-A34DEA6CF7E0}" srcOrd="0" destOrd="4" presId="urn:microsoft.com/office/officeart/2005/8/layout/hList1"/>
    <dgm:cxn modelId="{1E4603B5-244B-426B-96B1-864DC49AA61D}" type="presOf" srcId="{B46F7563-E56B-4AEC-901E-85301A659D56}" destId="{E622C899-5A5A-443B-BA4E-A34DEA6CF7E0}" srcOrd="0" destOrd="3" presId="urn:microsoft.com/office/officeart/2005/8/layout/hList1"/>
    <dgm:cxn modelId="{2340D9BA-D2BC-4B20-9F31-1677698B1224}" type="presOf" srcId="{154580A2-8A9B-4307-B669-219090CF2DA5}" destId="{E622C899-5A5A-443B-BA4E-A34DEA6CF7E0}" srcOrd="0" destOrd="1" presId="urn:microsoft.com/office/officeart/2005/8/layout/hList1"/>
    <dgm:cxn modelId="{F2C9D3BE-B4BA-4FC8-8A07-5C7A034588AB}" type="presOf" srcId="{FECEA612-84AA-43DC-AF45-19ED32C9EAA0}" destId="{796B8788-7F14-4990-8183-534F96A018B7}" srcOrd="0" destOrd="3" presId="urn:microsoft.com/office/officeart/2005/8/layout/hList1"/>
    <dgm:cxn modelId="{674A57BF-BFBD-4AAA-9DEE-96376F3CC4A2}" srcId="{F8E98665-C14E-4FF2-9C1A-1750753846B0}" destId="{2D103A3D-A143-4864-988A-47E3DEB5ECC4}" srcOrd="0" destOrd="0" parTransId="{0CD9138C-3882-4ED8-93C7-AE629AC0414A}" sibTransId="{14BB737D-0348-4B93-95FD-DE659243FC19}"/>
    <dgm:cxn modelId="{20D717D3-5D2D-4D0F-A5C0-09AC085B9385}" type="presOf" srcId="{836745AA-BD4F-4EFB-A6EE-E0DA958BBF15}" destId="{E622C899-5A5A-443B-BA4E-A34DEA6CF7E0}" srcOrd="0" destOrd="5" presId="urn:microsoft.com/office/officeart/2005/8/layout/hList1"/>
    <dgm:cxn modelId="{E19150DE-F492-484C-93AE-B8B33950DD3B}" type="presOf" srcId="{A71B080C-D1DA-4928-916B-73E555C751E9}" destId="{4036C242-CFD5-43F9-AA69-FB981D77303E}" srcOrd="0" destOrd="0" presId="urn:microsoft.com/office/officeart/2005/8/layout/hList1"/>
    <dgm:cxn modelId="{2C5F24E4-5EDE-4C01-843E-85B789D30895}" srcId="{B468EF29-4258-4243-8A7F-AAFC798AFE89}" destId="{B46F7563-E56B-4AEC-901E-85301A659D56}" srcOrd="3" destOrd="0" parTransId="{3A0F7EC3-34D7-4341-A113-DF6A998FF276}" sibTransId="{7E6AD658-B60D-41E9-9D97-E1B0B2904ADD}"/>
    <dgm:cxn modelId="{CE182EE8-6CF7-427D-BCAC-7E3BF2D35BB6}" type="presOf" srcId="{CF180F81-3AF2-4B80-B42C-6FC94F7BF760}" destId="{796B8788-7F14-4990-8183-534F96A018B7}" srcOrd="0" destOrd="1" presId="urn:microsoft.com/office/officeart/2005/8/layout/hList1"/>
    <dgm:cxn modelId="{D5AC45EA-844A-44D0-B376-A00B9C7176A8}" type="presOf" srcId="{2D103A3D-A143-4864-988A-47E3DEB5ECC4}" destId="{796B8788-7F14-4990-8183-534F96A018B7}" srcOrd="0" destOrd="0" presId="urn:microsoft.com/office/officeart/2005/8/layout/hList1"/>
    <dgm:cxn modelId="{ABB4E6FC-49ED-4A79-BC1E-F07D486EC831}" srcId="{B468EF29-4258-4243-8A7F-AAFC798AFE89}" destId="{B635814E-57D9-4164-9884-79AEA87BFC3D}" srcOrd="0" destOrd="0" parTransId="{57858B5C-F5B8-4F3B-9425-2542A1603EBD}" sibTransId="{9F0A048C-2F3D-409F-B92E-9328017E5CD8}"/>
    <dgm:cxn modelId="{58D8E5FD-199D-422B-9E06-8D33FEEBBF1F}" type="presOf" srcId="{9CCE4B62-D948-4243-BF47-C0D60387472D}" destId="{2F9D8BA7-0B19-49B1-8FBB-A72F5CA33080}" srcOrd="0" destOrd="0" presId="urn:microsoft.com/office/officeart/2005/8/layout/hList1"/>
    <dgm:cxn modelId="{FCCB90EE-F5F6-487D-9D66-4B00D8A1D8D4}" type="presParOf" srcId="{7CF13CE3-9AF3-4113-A296-6A97416A9E3F}" destId="{9ABDE8B9-6E84-4EFB-B0EB-061C8FE9CF5F}" srcOrd="0" destOrd="0" presId="urn:microsoft.com/office/officeart/2005/8/layout/hList1"/>
    <dgm:cxn modelId="{21A08E80-80EE-4B19-9950-E1F9563543A4}" type="presParOf" srcId="{9ABDE8B9-6E84-4EFB-B0EB-061C8FE9CF5F}" destId="{8FE616C0-ADA3-4C58-BC53-E1247A1C01AA}" srcOrd="0" destOrd="0" presId="urn:microsoft.com/office/officeart/2005/8/layout/hList1"/>
    <dgm:cxn modelId="{84EB1BE5-9B0F-4F75-AF4A-E05DCC200D27}" type="presParOf" srcId="{9ABDE8B9-6E84-4EFB-B0EB-061C8FE9CF5F}" destId="{796B8788-7F14-4990-8183-534F96A018B7}" srcOrd="1" destOrd="0" presId="urn:microsoft.com/office/officeart/2005/8/layout/hList1"/>
    <dgm:cxn modelId="{A4C11D16-EF66-478A-9986-5D0B2B72A8FD}" type="presParOf" srcId="{7CF13CE3-9AF3-4113-A296-6A97416A9E3F}" destId="{474850C9-4E20-4A79-B193-64F9C0D85A7B}" srcOrd="1" destOrd="0" presId="urn:microsoft.com/office/officeart/2005/8/layout/hList1"/>
    <dgm:cxn modelId="{A7BCE6C0-0682-49EE-9BFC-464DA2F5AFCE}" type="presParOf" srcId="{7CF13CE3-9AF3-4113-A296-6A97416A9E3F}" destId="{63F919BA-EC96-49B9-ABA1-60A0EB90FEFB}" srcOrd="2" destOrd="0" presId="urn:microsoft.com/office/officeart/2005/8/layout/hList1"/>
    <dgm:cxn modelId="{C35AB311-A910-4C33-8E62-EE47A5ED05EE}" type="presParOf" srcId="{63F919BA-EC96-49B9-ABA1-60A0EB90FEFB}" destId="{7F27CB6F-746C-4094-9450-41211E6214A6}" srcOrd="0" destOrd="0" presId="urn:microsoft.com/office/officeart/2005/8/layout/hList1"/>
    <dgm:cxn modelId="{88D13629-B1F9-4CE7-8033-0DD6E562F512}" type="presParOf" srcId="{63F919BA-EC96-49B9-ABA1-60A0EB90FEFB}" destId="{E622C899-5A5A-443B-BA4E-A34DEA6CF7E0}" srcOrd="1" destOrd="0" presId="urn:microsoft.com/office/officeart/2005/8/layout/hList1"/>
    <dgm:cxn modelId="{B8CE3A3A-00F3-429E-A1E0-F770C353AB1E}" type="presParOf" srcId="{7CF13CE3-9AF3-4113-A296-6A97416A9E3F}" destId="{8A703300-00E8-429F-ACA4-F2929EE10F9E}" srcOrd="3" destOrd="0" presId="urn:microsoft.com/office/officeart/2005/8/layout/hList1"/>
    <dgm:cxn modelId="{A612EE02-2EBE-4118-80B4-A671D681319B}" type="presParOf" srcId="{7CF13CE3-9AF3-4113-A296-6A97416A9E3F}" destId="{E5CECAB2-4035-45B0-AEBF-E95DEDC1BCFB}" srcOrd="4" destOrd="0" presId="urn:microsoft.com/office/officeart/2005/8/layout/hList1"/>
    <dgm:cxn modelId="{61CD3BAF-D2D8-41A6-A792-720F72DB1509}" type="presParOf" srcId="{E5CECAB2-4035-45B0-AEBF-E95DEDC1BCFB}" destId="{4036C242-CFD5-43F9-AA69-FB981D77303E}" srcOrd="0" destOrd="0" presId="urn:microsoft.com/office/officeart/2005/8/layout/hList1"/>
    <dgm:cxn modelId="{937353A0-7B8D-4B14-AED7-4194B875C880}" type="presParOf" srcId="{E5CECAB2-4035-45B0-AEBF-E95DEDC1BCFB}" destId="{2F9D8BA7-0B19-49B1-8FBB-A72F5CA3308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E616C0-ADA3-4C58-BC53-E1247A1C01AA}">
      <dsp:nvSpPr>
        <dsp:cNvPr id="0" name=""/>
        <dsp:cNvSpPr/>
      </dsp:nvSpPr>
      <dsp:spPr>
        <a:xfrm>
          <a:off x="2662" y="244676"/>
          <a:ext cx="2596120" cy="103299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IN" sz="3000" b="0" i="0" kern="1200" dirty="0">
              <a:latin typeface="Times New Roman" panose="02020603050405020304" pitchFamily="18" charset="0"/>
              <a:cs typeface="Times New Roman" panose="02020603050405020304" pitchFamily="18" charset="0"/>
            </a:rPr>
            <a:t>Shape Features</a:t>
          </a:r>
          <a:endParaRPr lang="en-IN" sz="3000" kern="1200" dirty="0">
            <a:latin typeface="Times New Roman" panose="02020603050405020304" pitchFamily="18" charset="0"/>
            <a:cs typeface="Times New Roman" panose="02020603050405020304" pitchFamily="18" charset="0"/>
          </a:endParaRPr>
        </a:p>
      </dsp:txBody>
      <dsp:txXfrm>
        <a:off x="2662" y="244676"/>
        <a:ext cx="2596120" cy="1032996"/>
      </dsp:txXfrm>
    </dsp:sp>
    <dsp:sp modelId="{796B8788-7F14-4990-8183-534F96A018B7}">
      <dsp:nvSpPr>
        <dsp:cNvPr id="0" name=""/>
        <dsp:cNvSpPr/>
      </dsp:nvSpPr>
      <dsp:spPr>
        <a:xfrm>
          <a:off x="2662" y="1277673"/>
          <a:ext cx="2596120" cy="189405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dirty="0">
              <a:latin typeface="Times New Roman" panose="02020603050405020304" pitchFamily="18" charset="0"/>
              <a:cs typeface="Times New Roman" panose="02020603050405020304" pitchFamily="18" charset="0"/>
            </a:rPr>
            <a:t>Area</a:t>
          </a:r>
        </a:p>
        <a:p>
          <a:pPr marL="171450" lvl="1" indent="-171450" algn="l" defTabSz="800100">
            <a:lnSpc>
              <a:spcPct val="90000"/>
            </a:lnSpc>
            <a:spcBef>
              <a:spcPct val="0"/>
            </a:spcBef>
            <a:spcAft>
              <a:spcPct val="15000"/>
            </a:spcAft>
            <a:buChar char="•"/>
          </a:pPr>
          <a:r>
            <a:rPr lang="en-IN" sz="1800" kern="1200" dirty="0">
              <a:latin typeface="Times New Roman" panose="02020603050405020304" pitchFamily="18" charset="0"/>
              <a:cs typeface="Times New Roman" panose="02020603050405020304" pitchFamily="18" charset="0"/>
            </a:rPr>
            <a:t>Perimeter</a:t>
          </a:r>
        </a:p>
        <a:p>
          <a:pPr marL="171450" lvl="1" indent="-171450" algn="l" defTabSz="800100">
            <a:lnSpc>
              <a:spcPct val="90000"/>
            </a:lnSpc>
            <a:spcBef>
              <a:spcPct val="0"/>
            </a:spcBef>
            <a:spcAft>
              <a:spcPct val="15000"/>
            </a:spcAft>
            <a:buChar char="•"/>
          </a:pPr>
          <a:r>
            <a:rPr lang="en-IN" sz="1800" kern="1200" dirty="0">
              <a:latin typeface="Times New Roman" panose="02020603050405020304" pitchFamily="18" charset="0"/>
              <a:cs typeface="Times New Roman" panose="02020603050405020304" pitchFamily="18" charset="0"/>
            </a:rPr>
            <a:t>pysiological_length</a:t>
          </a:r>
        </a:p>
        <a:p>
          <a:pPr marL="171450" lvl="1" indent="-171450" algn="l" defTabSz="800100">
            <a:lnSpc>
              <a:spcPct val="90000"/>
            </a:lnSpc>
            <a:spcBef>
              <a:spcPct val="0"/>
            </a:spcBef>
            <a:spcAft>
              <a:spcPct val="15000"/>
            </a:spcAft>
            <a:buChar char="•"/>
          </a:pPr>
          <a:r>
            <a:rPr lang="en-IN" sz="1800" kern="1200" dirty="0" err="1">
              <a:latin typeface="Times New Roman" panose="02020603050405020304" pitchFamily="18" charset="0"/>
              <a:cs typeface="Times New Roman" panose="02020603050405020304" pitchFamily="18" charset="0"/>
            </a:rPr>
            <a:t>pysiological_width</a:t>
          </a:r>
          <a:endParaRPr lang="en-IN" sz="1800" kern="1200" dirty="0">
            <a:latin typeface="Times New Roman" panose="02020603050405020304" pitchFamily="18" charset="0"/>
            <a:cs typeface="Times New Roman" panose="02020603050405020304" pitchFamily="18" charset="0"/>
          </a:endParaRPr>
        </a:p>
      </dsp:txBody>
      <dsp:txXfrm>
        <a:off x="2662" y="1277673"/>
        <a:ext cx="2596120" cy="1894050"/>
      </dsp:txXfrm>
    </dsp:sp>
    <dsp:sp modelId="{7F27CB6F-746C-4094-9450-41211E6214A6}">
      <dsp:nvSpPr>
        <dsp:cNvPr id="0" name=""/>
        <dsp:cNvSpPr/>
      </dsp:nvSpPr>
      <dsp:spPr>
        <a:xfrm>
          <a:off x="2962239" y="223572"/>
          <a:ext cx="2596120" cy="103299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IN" sz="3000" b="0" i="0" kern="1200" dirty="0">
              <a:latin typeface="Times New Roman" panose="02020603050405020304" pitchFamily="18" charset="0"/>
              <a:cs typeface="Times New Roman" panose="02020603050405020304" pitchFamily="18" charset="0"/>
            </a:rPr>
            <a:t>Colour Features</a:t>
          </a:r>
          <a:endParaRPr lang="en-IN" sz="3000" kern="1200" dirty="0">
            <a:latin typeface="Times New Roman" panose="02020603050405020304" pitchFamily="18" charset="0"/>
            <a:cs typeface="Times New Roman" panose="02020603050405020304" pitchFamily="18" charset="0"/>
          </a:endParaRPr>
        </a:p>
      </dsp:txBody>
      <dsp:txXfrm>
        <a:off x="2962239" y="223572"/>
        <a:ext cx="2596120" cy="1032996"/>
      </dsp:txXfrm>
    </dsp:sp>
    <dsp:sp modelId="{E622C899-5A5A-443B-BA4E-A34DEA6CF7E0}">
      <dsp:nvSpPr>
        <dsp:cNvPr id="0" name=""/>
        <dsp:cNvSpPr/>
      </dsp:nvSpPr>
      <dsp:spPr>
        <a:xfrm>
          <a:off x="2962239" y="1256573"/>
          <a:ext cx="2596120" cy="189405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dirty="0" err="1">
              <a:latin typeface="Times New Roman" panose="02020603050405020304" pitchFamily="18" charset="0"/>
              <a:cs typeface="Times New Roman" panose="02020603050405020304" pitchFamily="18" charset="0"/>
            </a:rPr>
            <a:t>mean_r</a:t>
          </a:r>
          <a:endParaRPr lang="en-IN"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IN" sz="1800" kern="1200" dirty="0" err="1">
              <a:latin typeface="Times New Roman" panose="02020603050405020304" pitchFamily="18" charset="0"/>
              <a:cs typeface="Times New Roman" panose="02020603050405020304" pitchFamily="18" charset="0"/>
            </a:rPr>
            <a:t>mean_g</a:t>
          </a:r>
          <a:endParaRPr lang="en-IN"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IN" sz="1800" kern="1200" dirty="0" err="1">
              <a:latin typeface="Times New Roman" panose="02020603050405020304" pitchFamily="18" charset="0"/>
              <a:cs typeface="Times New Roman" panose="02020603050405020304" pitchFamily="18" charset="0"/>
            </a:rPr>
            <a:t>mean_b</a:t>
          </a:r>
          <a:endParaRPr lang="en-IN"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IN" sz="1800" kern="1200" dirty="0" err="1">
              <a:latin typeface="Times New Roman" panose="02020603050405020304" pitchFamily="18" charset="0"/>
              <a:cs typeface="Times New Roman" panose="02020603050405020304" pitchFamily="18" charset="0"/>
            </a:rPr>
            <a:t>stddev_r</a:t>
          </a:r>
          <a:endParaRPr lang="en-IN"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IN" sz="1800" kern="1200" dirty="0" err="1">
              <a:latin typeface="Times New Roman" panose="02020603050405020304" pitchFamily="18" charset="0"/>
              <a:cs typeface="Times New Roman" panose="02020603050405020304" pitchFamily="18" charset="0"/>
            </a:rPr>
            <a:t>sttdev_g</a:t>
          </a:r>
          <a:endParaRPr lang="en-IN"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IN" sz="1800" kern="1200" dirty="0" err="1">
              <a:latin typeface="Times New Roman" panose="02020603050405020304" pitchFamily="18" charset="0"/>
              <a:cs typeface="Times New Roman" panose="02020603050405020304" pitchFamily="18" charset="0"/>
            </a:rPr>
            <a:t>sttdev_b</a:t>
          </a:r>
          <a:endParaRPr lang="en-IN" sz="1800" kern="1200" dirty="0">
            <a:latin typeface="Times New Roman" panose="02020603050405020304" pitchFamily="18" charset="0"/>
            <a:cs typeface="Times New Roman" panose="02020603050405020304" pitchFamily="18" charset="0"/>
          </a:endParaRPr>
        </a:p>
      </dsp:txBody>
      <dsp:txXfrm>
        <a:off x="2962239" y="1256573"/>
        <a:ext cx="2596120" cy="1894050"/>
      </dsp:txXfrm>
    </dsp:sp>
    <dsp:sp modelId="{4036C242-CFD5-43F9-AA69-FB981D77303E}">
      <dsp:nvSpPr>
        <dsp:cNvPr id="0" name=""/>
        <dsp:cNvSpPr/>
      </dsp:nvSpPr>
      <dsp:spPr>
        <a:xfrm>
          <a:off x="5921817" y="244676"/>
          <a:ext cx="2596120" cy="103299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IN" sz="3000" b="0" i="0" kern="1200" dirty="0">
              <a:latin typeface="Times New Roman" panose="02020603050405020304" pitchFamily="18" charset="0"/>
              <a:cs typeface="Times New Roman" panose="02020603050405020304" pitchFamily="18" charset="0"/>
            </a:rPr>
            <a:t>Texture Features</a:t>
          </a:r>
          <a:endParaRPr lang="en-IN" sz="3000" kern="1200" dirty="0">
            <a:latin typeface="Times New Roman" panose="02020603050405020304" pitchFamily="18" charset="0"/>
            <a:cs typeface="Times New Roman" panose="02020603050405020304" pitchFamily="18" charset="0"/>
          </a:endParaRPr>
        </a:p>
      </dsp:txBody>
      <dsp:txXfrm>
        <a:off x="5921817" y="244676"/>
        <a:ext cx="2596120" cy="1032996"/>
      </dsp:txXfrm>
    </dsp:sp>
    <dsp:sp modelId="{2F9D8BA7-0B19-49B1-8FBB-A72F5CA33080}">
      <dsp:nvSpPr>
        <dsp:cNvPr id="0" name=""/>
        <dsp:cNvSpPr/>
      </dsp:nvSpPr>
      <dsp:spPr>
        <a:xfrm>
          <a:off x="5921817" y="1277673"/>
          <a:ext cx="2596120" cy="189405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dirty="0">
              <a:latin typeface="Times New Roman" panose="02020603050405020304" pitchFamily="18" charset="0"/>
              <a:cs typeface="Times New Roman" panose="02020603050405020304" pitchFamily="18" charset="0"/>
            </a:rPr>
            <a:t>contrast</a:t>
          </a:r>
        </a:p>
        <a:p>
          <a:pPr marL="171450" lvl="1" indent="-171450" algn="l" defTabSz="800100">
            <a:lnSpc>
              <a:spcPct val="90000"/>
            </a:lnSpc>
            <a:spcBef>
              <a:spcPct val="0"/>
            </a:spcBef>
            <a:spcAft>
              <a:spcPct val="15000"/>
            </a:spcAft>
            <a:buChar char="•"/>
          </a:pPr>
          <a:r>
            <a:rPr lang="en-IN" sz="1800" kern="1200" dirty="0">
              <a:latin typeface="Times New Roman" panose="02020603050405020304" pitchFamily="18" charset="0"/>
              <a:cs typeface="Times New Roman" panose="02020603050405020304" pitchFamily="18" charset="0"/>
            </a:rPr>
            <a:t>correlation</a:t>
          </a:r>
        </a:p>
        <a:p>
          <a:pPr marL="171450" lvl="1" indent="-171450" algn="l" defTabSz="800100">
            <a:lnSpc>
              <a:spcPct val="90000"/>
            </a:lnSpc>
            <a:spcBef>
              <a:spcPct val="0"/>
            </a:spcBef>
            <a:spcAft>
              <a:spcPct val="15000"/>
            </a:spcAft>
            <a:buChar char="•"/>
          </a:pPr>
          <a:r>
            <a:rPr lang="en-IN" sz="1800" kern="1200" dirty="0">
              <a:latin typeface="Times New Roman" panose="02020603050405020304" pitchFamily="18" charset="0"/>
              <a:cs typeface="Times New Roman" panose="02020603050405020304" pitchFamily="18" charset="0"/>
            </a:rPr>
            <a:t>entropy</a:t>
          </a:r>
        </a:p>
      </dsp:txBody>
      <dsp:txXfrm>
        <a:off x="5921817" y="1277673"/>
        <a:ext cx="2596120" cy="18940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45d0bd7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45d0bd7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61984155b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61984155b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45ef5bb2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45ef5bb2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45ef5bb2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645ef5bb2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645ef5bb2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645ef5bb2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45ef5bb29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45ef5bb29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pn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hyperlink" Target="https://www.tensorflow.org/datasets/catalog/plant_leaves" TargetMode="External"/><Relationship Id="rId1" Type="http://schemas.openxmlformats.org/officeDocument/2006/relationships/slideLayout" Target="../slideLayouts/slideLayout4.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hyperlink" Target="http://docs.opencv.org/3.0-beta/doc/py_tutorials/py_tutorials.html" TargetMode="External"/><Relationship Id="rId2" Type="http://schemas.openxmlformats.org/officeDocument/2006/relationships/hyperlink" Target="http://jupyter.readthedocs.io/en/latest/install.html" TargetMode="Externa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hyperlink" Target="http://scikit-learn.org/stabl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hyperlink" Target="https://www.researchgate.net/publication/260432761_2011_Plant_Leaf_Recognition_using_Shape_based_Features_and_Neural_Network_classifiers" TargetMode="External"/><Relationship Id="rId3" Type="http://schemas.openxmlformats.org/officeDocument/2006/relationships/hyperlink" Target="https://www.researchgate.net/publication/340896460_Plants_Classification_Using_Machine_Learning_Algorithm" TargetMode="External"/><Relationship Id="rId7" Type="http://schemas.openxmlformats.org/officeDocument/2006/relationships/hyperlink" Target="http://www.irdindia.in/journal_ijraet/pdf/vol2_iss3/1.pdf"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www.researchgate.net/publication/45638498_Plant_Classification_Based_on_Leaf_Recognition" TargetMode="External"/><Relationship Id="rId5" Type="http://schemas.openxmlformats.org/officeDocument/2006/relationships/hyperlink" Target="https://www.researchgate.net/publication/315911462_Plant_Leaf_Recognition_Using_a_Convolution_Neural_Network" TargetMode="External"/><Relationship Id="rId4" Type="http://schemas.openxmlformats.org/officeDocument/2006/relationships/hyperlink" Target="https://www.techscience.com/cmc/v62n3/38365" TargetMode="External"/><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techscience.com/cmc/v62n3/38365" TargetMode="External"/><Relationship Id="rId2" Type="http://schemas.openxmlformats.org/officeDocument/2006/relationships/hyperlink" Target="https://www.researchgate.net/publication/340896460_Plants_Classification_Using_Machine_Learning_Algorithm" TargetMode="Externa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hyperlink" Target="https://www.researchgate.net/publication/315911462_Plant_Leaf_Recognition_Using_a_Convolution_Neural_Network"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irdindia.in/journal_ijraet/pdf/vol2_iss3/1.pdf" TargetMode="External"/><Relationship Id="rId2" Type="http://schemas.openxmlformats.org/officeDocument/2006/relationships/hyperlink" Target="https://www.researchgate.net/publication/45638498_Plant_Classification_Based_on_Leaf_Recognition" TargetMode="Externa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0" y="17804"/>
            <a:ext cx="9144000" cy="100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b="1">
                <a:solidFill>
                  <a:srgbClr val="990000"/>
                </a:solidFill>
                <a:latin typeface="Times New Roman"/>
                <a:ea typeface="Times New Roman"/>
                <a:cs typeface="Times New Roman"/>
                <a:sym typeface="Times New Roman"/>
              </a:rPr>
              <a:t>GITAM SCHOOL OF TECHNOLOG</a:t>
            </a:r>
            <a:r>
              <a:rPr lang="en" sz="2200" b="1">
                <a:solidFill>
                  <a:srgbClr val="990000"/>
                </a:solidFill>
                <a:latin typeface="Times New Roman"/>
                <a:ea typeface="Times New Roman"/>
                <a:cs typeface="Times New Roman"/>
                <a:sym typeface="Times New Roman"/>
              </a:rPr>
              <a:t>Y</a:t>
            </a:r>
            <a:endParaRPr sz="2200" b="1">
              <a:solidFill>
                <a:srgbClr val="990000"/>
              </a:solidFill>
              <a:latin typeface="Times New Roman"/>
              <a:ea typeface="Times New Roman"/>
              <a:cs typeface="Times New Roman"/>
              <a:sym typeface="Times New Roman"/>
            </a:endParaRPr>
          </a:p>
          <a:p>
            <a:pPr marL="0" lvl="0" indent="0" algn="ctr" rtl="0">
              <a:spcBef>
                <a:spcPts val="0"/>
              </a:spcBef>
              <a:spcAft>
                <a:spcPts val="0"/>
              </a:spcAft>
              <a:buNone/>
            </a:pPr>
            <a:r>
              <a:rPr lang="en" sz="1500" b="1">
                <a:solidFill>
                  <a:srgbClr val="990000"/>
                </a:solidFill>
                <a:latin typeface="Times New Roman"/>
                <a:ea typeface="Times New Roman"/>
                <a:cs typeface="Times New Roman"/>
                <a:sym typeface="Times New Roman"/>
              </a:rPr>
              <a:t>(DEEMED TO BE UNIVERSITY)</a:t>
            </a:r>
            <a:endParaRPr sz="1500" b="1">
              <a:solidFill>
                <a:srgbClr val="990000"/>
              </a:solidFill>
              <a:latin typeface="Times New Roman"/>
              <a:ea typeface="Times New Roman"/>
              <a:cs typeface="Times New Roman"/>
              <a:sym typeface="Times New Roman"/>
            </a:endParaRPr>
          </a:p>
          <a:p>
            <a:pPr marL="0" lvl="0" indent="0" algn="ctr" rtl="0">
              <a:spcBef>
                <a:spcPts val="0"/>
              </a:spcBef>
              <a:spcAft>
                <a:spcPts val="0"/>
              </a:spcAft>
              <a:buNone/>
            </a:pPr>
            <a:r>
              <a:rPr lang="en" sz="1500" b="1">
                <a:solidFill>
                  <a:srgbClr val="990000"/>
                </a:solidFill>
                <a:latin typeface="Times New Roman"/>
                <a:ea typeface="Times New Roman"/>
                <a:cs typeface="Times New Roman"/>
                <a:sym typeface="Times New Roman"/>
              </a:rPr>
              <a:t>BENGALURU CAMPUS, KARNATAKA , INDIA</a:t>
            </a:r>
            <a:endParaRPr sz="1500">
              <a:solidFill>
                <a:srgbClr val="990000"/>
              </a:solidFill>
              <a:latin typeface="Times New Roman"/>
              <a:ea typeface="Times New Roman"/>
              <a:cs typeface="Times New Roman"/>
              <a:sym typeface="Times New Roman"/>
            </a:endParaRPr>
          </a:p>
        </p:txBody>
      </p:sp>
      <p:pic>
        <p:nvPicPr>
          <p:cNvPr id="55" name="Google Shape;55;p13"/>
          <p:cNvPicPr preferRelativeResize="0"/>
          <p:nvPr/>
        </p:nvPicPr>
        <p:blipFill rotWithShape="1">
          <a:blip r:embed="rId3">
            <a:alphaModFix/>
          </a:blip>
          <a:srcRect b="-1512"/>
          <a:stretch/>
        </p:blipFill>
        <p:spPr>
          <a:xfrm>
            <a:off x="3464900" y="1054761"/>
            <a:ext cx="2056669" cy="1629646"/>
          </a:xfrm>
          <a:prstGeom prst="rect">
            <a:avLst/>
          </a:prstGeom>
          <a:noFill/>
          <a:ln>
            <a:noFill/>
          </a:ln>
        </p:spPr>
      </p:pic>
      <p:sp>
        <p:nvSpPr>
          <p:cNvPr id="56" name="Google Shape;56;p13"/>
          <p:cNvSpPr txBox="1"/>
          <p:nvPr/>
        </p:nvSpPr>
        <p:spPr>
          <a:xfrm>
            <a:off x="3110550" y="2498595"/>
            <a:ext cx="3903300" cy="426300"/>
          </a:xfrm>
          <a:prstGeom prst="rect">
            <a:avLst/>
          </a:prstGeom>
          <a:noFill/>
          <a:ln>
            <a:noFill/>
          </a:ln>
        </p:spPr>
        <p:txBody>
          <a:bodyPr spcFirstLastPara="1" wrap="square" lIns="91425" tIns="91425" rIns="91425" bIns="91425" anchor="t" anchorCtr="0">
            <a:noAutofit/>
          </a:bodyPr>
          <a:lstStyle/>
          <a:p>
            <a:pPr>
              <a:lnSpc>
                <a:spcPct val="115000"/>
              </a:lnSpc>
              <a:spcBef>
                <a:spcPts val="500"/>
              </a:spcBef>
              <a:buClr>
                <a:schemeClr val="dk1"/>
              </a:buClr>
              <a:buSzPts val="1100"/>
            </a:pPr>
            <a:endParaRPr lang="en" sz="2000" dirty="0">
              <a:solidFill>
                <a:srgbClr val="B45F06"/>
              </a:solidFill>
              <a:latin typeface="Times New Roman"/>
              <a:ea typeface="Times New Roman"/>
              <a:cs typeface="Times New Roman"/>
            </a:endParaRPr>
          </a:p>
        </p:txBody>
      </p:sp>
      <p:sp>
        <p:nvSpPr>
          <p:cNvPr id="57" name="Google Shape;57;p13"/>
          <p:cNvSpPr txBox="1"/>
          <p:nvPr/>
        </p:nvSpPr>
        <p:spPr>
          <a:xfrm>
            <a:off x="706575" y="2757303"/>
            <a:ext cx="9024600" cy="426300"/>
          </a:xfrm>
          <a:prstGeom prst="rect">
            <a:avLst/>
          </a:prstGeom>
          <a:noFill/>
          <a:ln>
            <a:noFill/>
          </a:ln>
        </p:spPr>
        <p:txBody>
          <a:bodyPr spcFirstLastPara="1" wrap="square" lIns="91425" tIns="91425" rIns="91425" bIns="91425" anchor="t" anchorCtr="0">
            <a:noAutofit/>
          </a:bodyPr>
          <a:lstStyle/>
          <a:p>
            <a:pPr>
              <a:lnSpc>
                <a:spcPct val="115000"/>
              </a:lnSpc>
              <a:spcBef>
                <a:spcPts val="500"/>
              </a:spcBef>
              <a:buClr>
                <a:schemeClr val="dk1"/>
              </a:buClr>
              <a:buSzPts val="1100"/>
            </a:pPr>
            <a:r>
              <a:rPr lang="en" sz="1600" b="1" dirty="0">
                <a:solidFill>
                  <a:schemeClr val="dk1"/>
                </a:solidFill>
                <a:latin typeface="Times New Roman"/>
                <a:ea typeface="Times New Roman"/>
                <a:cs typeface="Times New Roman"/>
                <a:sym typeface="Times New Roman"/>
              </a:rPr>
              <a:t> “Classification of  Leaves Based on their Species using Machine Learning Technique”</a:t>
            </a:r>
            <a:endParaRPr dirty="0">
              <a:solidFill>
                <a:schemeClr val="dk1"/>
              </a:solidFill>
            </a:endParaRPr>
          </a:p>
        </p:txBody>
      </p:sp>
      <p:sp>
        <p:nvSpPr>
          <p:cNvPr id="58" name="Google Shape;58;p13"/>
          <p:cNvSpPr txBox="1"/>
          <p:nvPr/>
        </p:nvSpPr>
        <p:spPr>
          <a:xfrm>
            <a:off x="2053884" y="3114129"/>
            <a:ext cx="4959966" cy="42629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Clr>
                <a:schemeClr val="dk1"/>
              </a:buClr>
              <a:buSzPts val="1100"/>
              <a:buFont typeface="Arial"/>
              <a:buNone/>
            </a:pPr>
            <a:r>
              <a:rPr lang="en" b="1" dirty="0">
                <a:solidFill>
                  <a:srgbClr val="741B47"/>
                </a:solidFill>
                <a:latin typeface="Times New Roman"/>
                <a:ea typeface="Times New Roman"/>
                <a:cs typeface="Times New Roman"/>
                <a:sym typeface="Times New Roman"/>
              </a:rPr>
              <a:t>Bachelor of Technology </a:t>
            </a:r>
            <a:r>
              <a:rPr lang="en" b="1">
                <a:solidFill>
                  <a:srgbClr val="741B47"/>
                </a:solidFill>
                <a:latin typeface="Times New Roman"/>
                <a:ea typeface="Times New Roman"/>
                <a:cs typeface="Times New Roman"/>
                <a:sym typeface="Times New Roman"/>
              </a:rPr>
              <a:t>in  Computer </a:t>
            </a:r>
            <a:r>
              <a:rPr lang="en" b="1" dirty="0">
                <a:solidFill>
                  <a:srgbClr val="741B47"/>
                </a:solidFill>
                <a:latin typeface="Times New Roman"/>
                <a:ea typeface="Times New Roman"/>
                <a:cs typeface="Times New Roman"/>
                <a:sym typeface="Times New Roman"/>
              </a:rPr>
              <a:t>S</a:t>
            </a:r>
            <a:r>
              <a:rPr lang="en" b="1">
                <a:solidFill>
                  <a:srgbClr val="741B47"/>
                </a:solidFill>
                <a:latin typeface="Times New Roman"/>
                <a:ea typeface="Times New Roman"/>
                <a:cs typeface="Times New Roman"/>
                <a:sym typeface="Times New Roman"/>
              </a:rPr>
              <a:t>cience and Engineering</a:t>
            </a:r>
            <a:endParaRPr b="1" dirty="0">
              <a:solidFill>
                <a:srgbClr val="741B47"/>
              </a:solidFill>
              <a:latin typeface="Times New Roman"/>
              <a:ea typeface="Times New Roman"/>
              <a:cs typeface="Times New Roman"/>
              <a:sym typeface="Times New Roman"/>
            </a:endParaRPr>
          </a:p>
        </p:txBody>
      </p:sp>
      <p:sp>
        <p:nvSpPr>
          <p:cNvPr id="59" name="Google Shape;59;p13"/>
          <p:cNvSpPr txBox="1"/>
          <p:nvPr/>
        </p:nvSpPr>
        <p:spPr>
          <a:xfrm>
            <a:off x="259072" y="3699965"/>
            <a:ext cx="5038798" cy="1411424"/>
          </a:xfrm>
          <a:prstGeom prst="rect">
            <a:avLst/>
          </a:prstGeom>
          <a:noFill/>
          <a:ln>
            <a:noFill/>
          </a:ln>
        </p:spPr>
        <p:txBody>
          <a:bodyPr spcFirstLastPara="1" wrap="square" lIns="91425" tIns="91425" rIns="91425" bIns="91425" anchor="ctr" anchorCtr="0">
            <a:noAutofit/>
          </a:bodyPr>
          <a:lstStyle/>
          <a:p>
            <a:pPr>
              <a:lnSpc>
                <a:spcPct val="115000"/>
              </a:lnSpc>
              <a:spcBef>
                <a:spcPts val="400"/>
              </a:spcBef>
              <a:buClr>
                <a:schemeClr val="dk1"/>
              </a:buClr>
              <a:buSzPts val="1100"/>
            </a:pPr>
            <a:r>
              <a:rPr lang="en" sz="1800" b="1" dirty="0">
                <a:solidFill>
                  <a:srgbClr val="990000"/>
                </a:solidFill>
                <a:latin typeface="Times New Roman"/>
                <a:ea typeface="Times New Roman"/>
                <a:cs typeface="Times New Roman"/>
                <a:sym typeface="Times New Roman"/>
              </a:rPr>
              <a:t>By: Team 02</a:t>
            </a:r>
            <a:r>
              <a:rPr lang="en" sz="1800" b="1" dirty="0">
                <a:solidFill>
                  <a:srgbClr val="E69138"/>
                </a:solidFill>
                <a:latin typeface="Times New Roman"/>
                <a:ea typeface="Times New Roman"/>
                <a:cs typeface="Times New Roman"/>
                <a:sym typeface="Times New Roman"/>
              </a:rPr>
              <a:t>  </a:t>
            </a:r>
            <a:r>
              <a:rPr lang="en" sz="1800" b="1" dirty="0">
                <a:solidFill>
                  <a:schemeClr val="dk1"/>
                </a:solidFill>
                <a:latin typeface="Times New Roman"/>
                <a:ea typeface="Times New Roman"/>
                <a:cs typeface="Times New Roman"/>
                <a:sym typeface="Times New Roman"/>
              </a:rPr>
              <a:t>                                          </a:t>
            </a:r>
            <a:endParaRPr lang="en" sz="1800" b="1" dirty="0">
              <a:solidFill>
                <a:schemeClr val="dk1"/>
              </a:solidFill>
              <a:latin typeface="Times New Roman"/>
              <a:ea typeface="Times New Roman"/>
              <a:cs typeface="Times New Roman"/>
            </a:endParaRPr>
          </a:p>
          <a:p>
            <a:pPr marL="457200" indent="-317500">
              <a:lnSpc>
                <a:spcPct val="115000"/>
              </a:lnSpc>
              <a:spcBef>
                <a:spcPts val="300"/>
              </a:spcBef>
              <a:buClr>
                <a:schemeClr val="dk1"/>
              </a:buClr>
              <a:buSzPts val="1400"/>
              <a:buFont typeface="Times New Roman"/>
              <a:buAutoNum type="arabicPeriod"/>
            </a:pPr>
            <a:r>
              <a:rPr lang="en" sz="1300" b="1" dirty="0">
                <a:solidFill>
                  <a:schemeClr val="dk1"/>
                </a:solidFill>
                <a:latin typeface="Times New Roman"/>
                <a:ea typeface="Times New Roman"/>
                <a:cs typeface="Times New Roman"/>
                <a:sym typeface="Times New Roman"/>
              </a:rPr>
              <a:t>Ch. Avinash (321710306006)                                                     </a:t>
            </a:r>
            <a:endParaRPr lang="en-US" sz="1300" b="1" dirty="0">
              <a:solidFill>
                <a:schemeClr val="dk1"/>
              </a:solidFill>
              <a:latin typeface="Times New Roman"/>
              <a:ea typeface="Times New Roman"/>
              <a:cs typeface="Times New Roman"/>
            </a:endParaRPr>
          </a:p>
          <a:p>
            <a:pPr marL="457200" indent="-317500">
              <a:lnSpc>
                <a:spcPct val="115000"/>
              </a:lnSpc>
              <a:buClr>
                <a:schemeClr val="dk1"/>
              </a:buClr>
              <a:buSzPts val="1400"/>
              <a:buFont typeface="Times New Roman"/>
              <a:buAutoNum type="arabicPeriod"/>
            </a:pPr>
            <a:r>
              <a:rPr lang="en" sz="1300" b="1" dirty="0">
                <a:solidFill>
                  <a:schemeClr val="dk1"/>
                </a:solidFill>
                <a:latin typeface="Times New Roman"/>
                <a:ea typeface="Times New Roman"/>
                <a:cs typeface="Times New Roman"/>
                <a:sym typeface="Times New Roman"/>
              </a:rPr>
              <a:t>Akash Sridhar(321710306001)</a:t>
            </a:r>
            <a:endParaRPr lang="en-US" sz="1300" b="1" dirty="0">
              <a:solidFill>
                <a:schemeClr val="dk1"/>
              </a:solidFill>
              <a:latin typeface="Times New Roman"/>
              <a:ea typeface="Times New Roman"/>
              <a:cs typeface="Times New Roman"/>
              <a:sym typeface="Times New Roman"/>
            </a:endParaRPr>
          </a:p>
          <a:p>
            <a:pPr marL="457200" indent="-317500">
              <a:lnSpc>
                <a:spcPct val="115000"/>
              </a:lnSpc>
              <a:buClr>
                <a:schemeClr val="dk1"/>
              </a:buClr>
              <a:buSzPts val="1400"/>
              <a:buAutoNum type="arabicPeriod"/>
            </a:pPr>
            <a:r>
              <a:rPr lang="en" sz="1300" b="1" dirty="0">
                <a:solidFill>
                  <a:schemeClr val="dk1"/>
                </a:solidFill>
                <a:latin typeface="Times New Roman"/>
                <a:ea typeface="Times New Roman"/>
                <a:cs typeface="Times New Roman"/>
                <a:sym typeface="Times New Roman"/>
              </a:rPr>
              <a:t>K Sai Samarth(321710306019)</a:t>
            </a:r>
            <a:endParaRPr lang="en" sz="1300" b="1" dirty="0">
              <a:solidFill>
                <a:schemeClr val="dk1"/>
              </a:solidFill>
              <a:latin typeface="Times New Roman"/>
              <a:ea typeface="Times New Roman"/>
              <a:cs typeface="Times New Roman"/>
            </a:endParaRPr>
          </a:p>
          <a:p>
            <a:pPr marL="457200" indent="-317500">
              <a:lnSpc>
                <a:spcPct val="115000"/>
              </a:lnSpc>
              <a:buClr>
                <a:schemeClr val="dk1"/>
              </a:buClr>
              <a:buSzPts val="1400"/>
              <a:buAutoNum type="arabicPeriod"/>
            </a:pPr>
            <a:r>
              <a:rPr lang="en" sz="1300" b="1" dirty="0">
                <a:solidFill>
                  <a:schemeClr val="dk1"/>
                </a:solidFill>
                <a:latin typeface="Times New Roman"/>
                <a:ea typeface="Times New Roman"/>
                <a:cs typeface="Times New Roman"/>
                <a:sym typeface="Times New Roman"/>
              </a:rPr>
              <a:t>M . Gopi Chand(321710306026)</a:t>
            </a:r>
            <a:endParaRPr lang="en" sz="1300" b="1" dirty="0">
              <a:solidFill>
                <a:schemeClr val="dk1"/>
              </a:solidFill>
              <a:latin typeface="Times New Roman"/>
              <a:ea typeface="Times New Roman"/>
              <a:cs typeface="Times New Roman"/>
            </a:endParaRPr>
          </a:p>
          <a:p>
            <a:pPr marL="457200" lvl="0" indent="-317500" algn="l" rtl="0">
              <a:lnSpc>
                <a:spcPct val="115000"/>
              </a:lnSpc>
              <a:spcBef>
                <a:spcPts val="0"/>
              </a:spcBef>
              <a:spcAft>
                <a:spcPts val="0"/>
              </a:spcAft>
              <a:buClr>
                <a:schemeClr val="dk1"/>
              </a:buClr>
              <a:buSzPts val="1400"/>
              <a:buAutoNum type="arabicPeriod"/>
            </a:pPr>
            <a:endParaRPr b="1" dirty="0">
              <a:solidFill>
                <a:schemeClr val="dk1"/>
              </a:solidFill>
              <a:latin typeface="Times New Roman"/>
              <a:ea typeface="Times New Roman"/>
              <a:cs typeface="Times New Roman"/>
              <a:sym typeface="Times New Roman"/>
            </a:endParaRPr>
          </a:p>
          <a:p>
            <a:pPr marL="457200" lvl="0" indent="0" algn="l" rtl="0">
              <a:lnSpc>
                <a:spcPct val="115000"/>
              </a:lnSpc>
              <a:spcBef>
                <a:spcPts val="300"/>
              </a:spcBef>
              <a:spcAft>
                <a:spcPts val="0"/>
              </a:spcAft>
              <a:buNone/>
            </a:pPr>
            <a:endParaRPr dirty="0"/>
          </a:p>
        </p:txBody>
      </p:sp>
      <p:sp>
        <p:nvSpPr>
          <p:cNvPr id="60" name="Google Shape;60;p13"/>
          <p:cNvSpPr txBox="1"/>
          <p:nvPr/>
        </p:nvSpPr>
        <p:spPr>
          <a:xfrm>
            <a:off x="5844875" y="3617125"/>
            <a:ext cx="2749500" cy="11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990000"/>
                </a:solidFill>
                <a:latin typeface="Times New Roman"/>
                <a:ea typeface="Times New Roman"/>
                <a:cs typeface="Times New Roman"/>
                <a:sym typeface="Times New Roman"/>
              </a:rPr>
              <a:t>Guided By:</a:t>
            </a:r>
            <a:endParaRPr sz="1800" b="1">
              <a:solidFill>
                <a:srgbClr val="990000"/>
              </a:solidFill>
              <a:latin typeface="Times New Roman"/>
              <a:ea typeface="Times New Roman"/>
              <a:cs typeface="Times New Roman"/>
              <a:sym typeface="Times New Roman"/>
            </a:endParaRPr>
          </a:p>
          <a:p>
            <a:pPr marL="0" lvl="0" indent="0" algn="l" rtl="0">
              <a:spcBef>
                <a:spcPts val="0"/>
              </a:spcBef>
              <a:spcAft>
                <a:spcPts val="0"/>
              </a:spcAft>
              <a:buNone/>
            </a:pPr>
            <a:r>
              <a:rPr lang="en" b="1" dirty="0">
                <a:solidFill>
                  <a:schemeClr val="dk1"/>
                </a:solidFill>
                <a:latin typeface="Times New Roman"/>
                <a:ea typeface="Times New Roman"/>
                <a:cs typeface="Times New Roman"/>
                <a:sym typeface="Times New Roman"/>
              </a:rPr>
              <a:t>Dr. Dayanand Lal N</a:t>
            </a:r>
            <a:br>
              <a:rPr lang="en" b="1" dirty="0">
                <a:solidFill>
                  <a:schemeClr val="dk1"/>
                </a:solidFill>
                <a:latin typeface="Times New Roman"/>
                <a:ea typeface="Times New Roman"/>
                <a:cs typeface="Times New Roman"/>
                <a:sym typeface="Times New Roman"/>
              </a:rPr>
            </a:br>
            <a:r>
              <a:rPr lang="en" b="1" dirty="0">
                <a:solidFill>
                  <a:schemeClr val="dk1"/>
                </a:solidFill>
                <a:latin typeface="Times New Roman"/>
                <a:ea typeface="Times New Roman"/>
                <a:cs typeface="Times New Roman"/>
                <a:sym typeface="Times New Roman"/>
              </a:rPr>
              <a:t>Assistant Professor</a:t>
            </a:r>
            <a:br>
              <a:rPr lang="en" b="1" dirty="0">
                <a:solidFill>
                  <a:schemeClr val="dk1"/>
                </a:solidFill>
                <a:latin typeface="Times New Roman"/>
                <a:ea typeface="Times New Roman"/>
                <a:cs typeface="Times New Roman"/>
                <a:sym typeface="Times New Roman"/>
              </a:rPr>
            </a:br>
            <a:r>
              <a:rPr lang="en" b="1" dirty="0">
                <a:solidFill>
                  <a:schemeClr val="dk1"/>
                </a:solidFill>
                <a:latin typeface="Times New Roman"/>
                <a:ea typeface="Times New Roman"/>
                <a:cs typeface="Times New Roman"/>
                <a:sym typeface="Times New Roman"/>
              </a:rPr>
              <a:t>Department of CSE, GST </a:t>
            </a:r>
            <a:endParaRPr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61" name="Google Shape;6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D611F-B583-4995-B519-0FB6B1A4E829}"/>
              </a:ext>
            </a:extLst>
          </p:cNvPr>
          <p:cNvSpPr>
            <a:spLocks noGrp="1"/>
          </p:cNvSpPr>
          <p:nvPr>
            <p:ph type="title"/>
          </p:nvPr>
        </p:nvSpPr>
        <p:spPr>
          <a:xfrm>
            <a:off x="1697391" y="2229137"/>
            <a:ext cx="5749217" cy="685225"/>
          </a:xfrm>
        </p:spPr>
        <p:txBody>
          <a:bodyPr/>
          <a:lstStyle/>
          <a:p>
            <a:r>
              <a:rPr lang="en-US" b="1" dirty="0">
                <a:latin typeface="Times New Roman" panose="02020603050405020304" pitchFamily="18" charset="0"/>
                <a:cs typeface="Times New Roman" panose="02020603050405020304" pitchFamily="18" charset="0"/>
              </a:rPr>
              <a:t>Implementation</a:t>
            </a:r>
          </a:p>
        </p:txBody>
      </p:sp>
      <p:sp>
        <p:nvSpPr>
          <p:cNvPr id="3" name="Slide Number Placeholder 2">
            <a:extLst>
              <a:ext uri="{FF2B5EF4-FFF2-40B4-BE49-F238E27FC236}">
                <a16:creationId xmlns:a16="http://schemas.microsoft.com/office/drawing/2014/main" id="{3A53F4D4-26C4-41B4-8F88-E72186BAD1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10</a:t>
            </a:fld>
            <a:endParaRPr lang="en"/>
          </a:p>
        </p:txBody>
      </p:sp>
      <p:pic>
        <p:nvPicPr>
          <p:cNvPr id="5" name="Google Shape;126;p20" descr="A picture containing calendar&#10;&#10;Description automatically generated">
            <a:extLst>
              <a:ext uri="{FF2B5EF4-FFF2-40B4-BE49-F238E27FC236}">
                <a16:creationId xmlns:a16="http://schemas.microsoft.com/office/drawing/2014/main" id="{453D732A-3045-4DB3-878C-37B83533A209}"/>
              </a:ext>
            </a:extLst>
          </p:cNvPr>
          <p:cNvPicPr preferRelativeResize="0"/>
          <p:nvPr/>
        </p:nvPicPr>
        <p:blipFill rotWithShape="1">
          <a:blip r:embed="rId2">
            <a:alphaModFix/>
          </a:blip>
          <a:srcRect b="-1512"/>
          <a:stretch/>
        </p:blipFill>
        <p:spPr>
          <a:xfrm>
            <a:off x="7920475" y="234138"/>
            <a:ext cx="978575" cy="905375"/>
          </a:xfrm>
          <a:prstGeom prst="rect">
            <a:avLst/>
          </a:prstGeom>
          <a:noFill/>
          <a:ln>
            <a:noFill/>
          </a:ln>
        </p:spPr>
      </p:pic>
    </p:spTree>
    <p:extLst>
      <p:ext uri="{BB962C8B-B14F-4D97-AF65-F5344CB8AC3E}">
        <p14:creationId xmlns:p14="http://schemas.microsoft.com/office/powerpoint/2010/main" val="62723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5055D-5A4F-474B-9C97-818C80FE007F}"/>
              </a:ext>
            </a:extLst>
          </p:cNvPr>
          <p:cNvSpPr>
            <a:spLocks noGrp="1"/>
          </p:cNvSpPr>
          <p:nvPr>
            <p:ph type="title"/>
          </p:nvPr>
        </p:nvSpPr>
        <p:spPr/>
        <p:txBody>
          <a:bodyPr/>
          <a:lstStyle/>
          <a:p>
            <a:r>
              <a:rPr lang="en-US" sz="2400" b="1" dirty="0">
                <a:latin typeface="Times New Roman" panose="02020603050405020304" pitchFamily="18" charset="0"/>
                <a:cs typeface="Times New Roman" panose="02020603050405020304" pitchFamily="18" charset="0"/>
              </a:rPr>
              <a:t>Data Gathering</a:t>
            </a:r>
          </a:p>
          <a:p>
            <a:endParaRPr lang="en-US" dirty="0"/>
          </a:p>
        </p:txBody>
      </p:sp>
      <p:sp>
        <p:nvSpPr>
          <p:cNvPr id="3" name="Text Placeholder 2">
            <a:extLst>
              <a:ext uri="{FF2B5EF4-FFF2-40B4-BE49-F238E27FC236}">
                <a16:creationId xmlns:a16="http://schemas.microsoft.com/office/drawing/2014/main" id="{2FB70A73-5CB6-40D7-99FD-F00EBCD9010D}"/>
              </a:ext>
            </a:extLst>
          </p:cNvPr>
          <p:cNvSpPr>
            <a:spLocks noGrp="1"/>
          </p:cNvSpPr>
          <p:nvPr>
            <p:ph type="body" idx="1"/>
          </p:nvPr>
        </p:nvSpPr>
        <p:spPr>
          <a:xfrm>
            <a:off x="311700" y="1152475"/>
            <a:ext cx="4395011" cy="3416400"/>
          </a:xfrm>
        </p:spPr>
        <p:txBody>
          <a:bodyPr/>
          <a:lstStyle/>
          <a:p>
            <a:pPr marL="400050" indent="-285750">
              <a:lnSpc>
                <a:spcPct val="100000"/>
              </a:lnSpc>
            </a:pPr>
            <a:r>
              <a:rPr lang="en" sz="1800" dirty="0">
                <a:solidFill>
                  <a:schemeClr val="tx1"/>
                </a:solidFill>
                <a:latin typeface="Times New Roman"/>
                <a:hlinkClick r:id="rId2">
                  <a:extLst>
                    <a:ext uri="{A12FA001-AC4F-418D-AE19-62706E023703}">
                      <ahyp:hlinkClr xmlns:ahyp="http://schemas.microsoft.com/office/drawing/2018/hyperlinkcolor" val="tx"/>
                    </a:ext>
                  </a:extLst>
                </a:hlinkClick>
              </a:rPr>
              <a:t>Flavia Datasets</a:t>
            </a:r>
            <a:endParaRPr lang="en-US" sz="1800" dirty="0">
              <a:solidFill>
                <a:schemeClr val="tx1"/>
              </a:solidFill>
              <a:latin typeface="Times New Roman"/>
            </a:endParaRPr>
          </a:p>
          <a:p>
            <a:pPr marL="400050" indent="-285750">
              <a:lnSpc>
                <a:spcPct val="100000"/>
              </a:lnSpc>
            </a:pPr>
            <a:r>
              <a:rPr lang="en" sz="1800" dirty="0">
                <a:solidFill>
                  <a:schemeClr val="tx1"/>
                </a:solidFill>
                <a:latin typeface="Times New Roman"/>
                <a:cs typeface="Times New Roman"/>
              </a:rPr>
              <a:t>This leaf data set contains both health and damaged leaves.</a:t>
            </a:r>
            <a:endParaRPr lang="en-US" sz="1800" dirty="0">
              <a:solidFill>
                <a:schemeClr val="tx1"/>
              </a:solidFill>
              <a:latin typeface="Times New Roman"/>
            </a:endParaRPr>
          </a:p>
          <a:p>
            <a:pPr marL="400050" indent="-285750">
              <a:lnSpc>
                <a:spcPct val="100000"/>
              </a:lnSpc>
            </a:pPr>
            <a:r>
              <a:rPr lang="en" sz="1800" dirty="0">
                <a:solidFill>
                  <a:schemeClr val="tx1"/>
                </a:solidFill>
                <a:latin typeface="Times New Roman"/>
              </a:rPr>
              <a:t>Dataset contains 3621 images of healthy The images are in high resolution JPG format and with white background</a:t>
            </a:r>
          </a:p>
          <a:p>
            <a:pPr marL="114300" indent="0">
              <a:lnSpc>
                <a:spcPct val="100000"/>
              </a:lnSpc>
              <a:buNone/>
            </a:pPr>
            <a:endParaRPr lang="en" sz="1800" dirty="0">
              <a:solidFill>
                <a:schemeClr val="tx1"/>
              </a:solidFill>
              <a:latin typeface="Times New Roman"/>
              <a:cs typeface="Times New Roman"/>
            </a:endParaRPr>
          </a:p>
          <a:p>
            <a:pPr marL="400050" indent="-285750">
              <a:lnSpc>
                <a:spcPct val="100000"/>
              </a:lnSpc>
              <a:buFont typeface="Arial,Sans-Serif"/>
              <a:buChar char="•"/>
            </a:pPr>
            <a:endParaRPr lang="en" sz="1800" dirty="0"/>
          </a:p>
          <a:p>
            <a:pPr marL="139700" indent="0">
              <a:lnSpc>
                <a:spcPct val="114999"/>
              </a:lnSpc>
              <a:buNone/>
            </a:pPr>
            <a:endParaRPr lang="en-US" dirty="0"/>
          </a:p>
        </p:txBody>
      </p:sp>
      <p:sp>
        <p:nvSpPr>
          <p:cNvPr id="5" name="Slide Number Placeholder 4">
            <a:extLst>
              <a:ext uri="{FF2B5EF4-FFF2-40B4-BE49-F238E27FC236}">
                <a16:creationId xmlns:a16="http://schemas.microsoft.com/office/drawing/2014/main" id="{FBB044E5-3AAB-4B04-81AA-EE7530CBB9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11</a:t>
            </a:fld>
            <a:endParaRPr lang="en"/>
          </a:p>
        </p:txBody>
      </p:sp>
      <p:pic>
        <p:nvPicPr>
          <p:cNvPr id="9" name="Google Shape;265;p31">
            <a:extLst>
              <a:ext uri="{FF2B5EF4-FFF2-40B4-BE49-F238E27FC236}">
                <a16:creationId xmlns:a16="http://schemas.microsoft.com/office/drawing/2014/main" id="{A0365357-2160-4EB1-86D7-2182C0AD78B2}"/>
              </a:ext>
            </a:extLst>
          </p:cNvPr>
          <p:cNvPicPr preferRelativeResize="0"/>
          <p:nvPr/>
        </p:nvPicPr>
        <p:blipFill rotWithShape="1">
          <a:blip r:embed="rId3">
            <a:alphaModFix/>
          </a:blip>
          <a:srcRect b="-1512"/>
          <a:stretch/>
        </p:blipFill>
        <p:spPr>
          <a:xfrm>
            <a:off x="7920475" y="234138"/>
            <a:ext cx="978575" cy="905375"/>
          </a:xfrm>
          <a:prstGeom prst="rect">
            <a:avLst/>
          </a:prstGeom>
          <a:noFill/>
          <a:ln>
            <a:noFill/>
          </a:ln>
        </p:spPr>
      </p:pic>
      <p:pic>
        <p:nvPicPr>
          <p:cNvPr id="10" name="Picture 9">
            <a:extLst>
              <a:ext uri="{FF2B5EF4-FFF2-40B4-BE49-F238E27FC236}">
                <a16:creationId xmlns:a16="http://schemas.microsoft.com/office/drawing/2014/main" id="{F6B6F44F-6CAF-48E5-ADEB-0B5108A896D9}"/>
              </a:ext>
            </a:extLst>
          </p:cNvPr>
          <p:cNvPicPr>
            <a:picLocks noChangeAspect="1"/>
          </p:cNvPicPr>
          <p:nvPr/>
        </p:nvPicPr>
        <p:blipFill>
          <a:blip r:embed="rId4"/>
          <a:stretch>
            <a:fillRect/>
          </a:stretch>
        </p:blipFill>
        <p:spPr>
          <a:xfrm>
            <a:off x="4649373" y="1331321"/>
            <a:ext cx="1291592" cy="9686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73CE90EB-5426-42ED-91C6-FEAF3D60023F}"/>
              </a:ext>
            </a:extLst>
          </p:cNvPr>
          <p:cNvPicPr>
            <a:picLocks noChangeAspect="1"/>
          </p:cNvPicPr>
          <p:nvPr/>
        </p:nvPicPr>
        <p:blipFill>
          <a:blip r:embed="rId5"/>
          <a:stretch>
            <a:fillRect/>
          </a:stretch>
        </p:blipFill>
        <p:spPr>
          <a:xfrm>
            <a:off x="6249674" y="1332987"/>
            <a:ext cx="1234251" cy="9256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8C81FB31-D4D8-4DDE-A6FD-3A05DD688362}"/>
              </a:ext>
            </a:extLst>
          </p:cNvPr>
          <p:cNvPicPr>
            <a:picLocks noChangeAspect="1"/>
          </p:cNvPicPr>
          <p:nvPr/>
        </p:nvPicPr>
        <p:blipFill>
          <a:blip r:embed="rId6"/>
          <a:stretch>
            <a:fillRect/>
          </a:stretch>
        </p:blipFill>
        <p:spPr>
          <a:xfrm>
            <a:off x="7769287" y="1332988"/>
            <a:ext cx="1234251" cy="925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7C2B5065-B4BB-4D45-A644-3BF63E6E6F50}"/>
              </a:ext>
            </a:extLst>
          </p:cNvPr>
          <p:cNvPicPr>
            <a:picLocks noChangeAspect="1"/>
          </p:cNvPicPr>
          <p:nvPr/>
        </p:nvPicPr>
        <p:blipFill>
          <a:blip r:embed="rId7"/>
          <a:stretch>
            <a:fillRect/>
          </a:stretch>
        </p:blipFill>
        <p:spPr>
          <a:xfrm>
            <a:off x="4689718" y="2553093"/>
            <a:ext cx="1210902" cy="9081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156D2210-4F93-4E7A-BE26-AF1236094423}"/>
              </a:ext>
            </a:extLst>
          </p:cNvPr>
          <p:cNvPicPr>
            <a:picLocks noChangeAspect="1"/>
          </p:cNvPicPr>
          <p:nvPr/>
        </p:nvPicPr>
        <p:blipFill>
          <a:blip r:embed="rId8"/>
          <a:stretch>
            <a:fillRect/>
          </a:stretch>
        </p:blipFill>
        <p:spPr>
          <a:xfrm>
            <a:off x="6249674" y="2553094"/>
            <a:ext cx="1210902" cy="9081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C586CB9F-823F-4C0A-809B-7EC979E98D70}"/>
              </a:ext>
            </a:extLst>
          </p:cNvPr>
          <p:cNvPicPr>
            <a:picLocks noChangeAspect="1"/>
          </p:cNvPicPr>
          <p:nvPr/>
        </p:nvPicPr>
        <p:blipFill>
          <a:blip r:embed="rId9"/>
          <a:stretch>
            <a:fillRect/>
          </a:stretch>
        </p:blipFill>
        <p:spPr>
          <a:xfrm>
            <a:off x="7781144" y="2553094"/>
            <a:ext cx="1234251" cy="8691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a:extLst>
              <a:ext uri="{FF2B5EF4-FFF2-40B4-BE49-F238E27FC236}">
                <a16:creationId xmlns:a16="http://schemas.microsoft.com/office/drawing/2014/main" id="{82C84623-9995-458E-BD6F-D0DFDA634BAD}"/>
              </a:ext>
            </a:extLst>
          </p:cNvPr>
          <p:cNvPicPr>
            <a:picLocks noChangeAspect="1"/>
          </p:cNvPicPr>
          <p:nvPr/>
        </p:nvPicPr>
        <p:blipFill>
          <a:blip r:embed="rId10"/>
          <a:stretch>
            <a:fillRect/>
          </a:stretch>
        </p:blipFill>
        <p:spPr>
          <a:xfrm>
            <a:off x="4694823" y="3708569"/>
            <a:ext cx="1210903" cy="9081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a:extLst>
              <a:ext uri="{FF2B5EF4-FFF2-40B4-BE49-F238E27FC236}">
                <a16:creationId xmlns:a16="http://schemas.microsoft.com/office/drawing/2014/main" id="{C85A59EA-8C15-4EBD-9381-2CCE1EA951A9}"/>
              </a:ext>
            </a:extLst>
          </p:cNvPr>
          <p:cNvPicPr>
            <a:picLocks noChangeAspect="1"/>
          </p:cNvPicPr>
          <p:nvPr/>
        </p:nvPicPr>
        <p:blipFill>
          <a:blip r:embed="rId11"/>
          <a:stretch>
            <a:fillRect/>
          </a:stretch>
        </p:blipFill>
        <p:spPr>
          <a:xfrm>
            <a:off x="6249674" y="3708569"/>
            <a:ext cx="1210902" cy="9081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25">
            <a:extLst>
              <a:ext uri="{FF2B5EF4-FFF2-40B4-BE49-F238E27FC236}">
                <a16:creationId xmlns:a16="http://schemas.microsoft.com/office/drawing/2014/main" id="{F8A7915A-0332-46C8-A005-C77B065AFD15}"/>
              </a:ext>
            </a:extLst>
          </p:cNvPr>
          <p:cNvPicPr>
            <a:picLocks noChangeAspect="1"/>
          </p:cNvPicPr>
          <p:nvPr/>
        </p:nvPicPr>
        <p:blipFill>
          <a:blip r:embed="rId12"/>
          <a:stretch>
            <a:fillRect/>
          </a:stretch>
        </p:blipFill>
        <p:spPr>
          <a:xfrm>
            <a:off x="7781144" y="3708569"/>
            <a:ext cx="1210904" cy="9081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69247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E1A76-6794-4393-BA62-EDA3E6CE8D46}"/>
              </a:ext>
            </a:extLst>
          </p:cNvPr>
          <p:cNvSpPr>
            <a:spLocks noGrp="1"/>
          </p:cNvSpPr>
          <p:nvPr>
            <p:ph type="title"/>
          </p:nvPr>
        </p:nvSpPr>
        <p:spPr/>
        <p:txBody>
          <a:bodyPr/>
          <a:lstStyle/>
          <a:p>
            <a:r>
              <a:rPr lang="en-US" sz="2800" b="1" dirty="0">
                <a:latin typeface="Times New Roman" panose="02020603050405020304" pitchFamily="18" charset="0"/>
                <a:cs typeface="Times New Roman" panose="02020603050405020304" pitchFamily="18" charset="0"/>
              </a:rPr>
              <a:t>Data Feature Extraction</a:t>
            </a:r>
            <a:endParaRPr lang="en-IN" dirty="0"/>
          </a:p>
        </p:txBody>
      </p:sp>
      <p:graphicFrame>
        <p:nvGraphicFramePr>
          <p:cNvPr id="6" name="Diagram 5">
            <a:extLst>
              <a:ext uri="{FF2B5EF4-FFF2-40B4-BE49-F238E27FC236}">
                <a16:creationId xmlns:a16="http://schemas.microsoft.com/office/drawing/2014/main" id="{38EA9A70-C137-4E15-9A6A-86ACCE1E1E51}"/>
              </a:ext>
            </a:extLst>
          </p:cNvPr>
          <p:cNvGraphicFramePr/>
          <p:nvPr>
            <p:extLst>
              <p:ext uri="{D42A27DB-BD31-4B8C-83A1-F6EECF244321}">
                <p14:modId xmlns:p14="http://schemas.microsoft.com/office/powerpoint/2010/main" val="1129714327"/>
              </p:ext>
            </p:extLst>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B1A61155-5E41-4A63-9651-0E56CE6A86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a:t>
            </a:fld>
            <a:endParaRPr lang="en"/>
          </a:p>
        </p:txBody>
      </p:sp>
      <p:pic>
        <p:nvPicPr>
          <p:cNvPr id="5" name="Google Shape;265;p31" descr="A picture containing calendar&#10;&#10;Description automatically generated">
            <a:extLst>
              <a:ext uri="{FF2B5EF4-FFF2-40B4-BE49-F238E27FC236}">
                <a16:creationId xmlns:a16="http://schemas.microsoft.com/office/drawing/2014/main" id="{E86CB640-71C5-403E-966E-B4427504E61B}"/>
              </a:ext>
            </a:extLst>
          </p:cNvPr>
          <p:cNvPicPr preferRelativeResize="0"/>
          <p:nvPr/>
        </p:nvPicPr>
        <p:blipFill rotWithShape="1">
          <a:blip r:embed="rId7">
            <a:alphaModFix/>
          </a:blip>
          <a:srcRect b="-1512"/>
          <a:stretch/>
        </p:blipFill>
        <p:spPr>
          <a:xfrm>
            <a:off x="7853725" y="247100"/>
            <a:ext cx="978575" cy="905375"/>
          </a:xfrm>
          <a:prstGeom prst="rect">
            <a:avLst/>
          </a:prstGeom>
          <a:noFill/>
          <a:ln>
            <a:noFill/>
          </a:ln>
        </p:spPr>
      </p:pic>
    </p:spTree>
    <p:extLst>
      <p:ext uri="{BB962C8B-B14F-4D97-AF65-F5344CB8AC3E}">
        <p14:creationId xmlns:p14="http://schemas.microsoft.com/office/powerpoint/2010/main" val="1872973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BB920-18BD-4762-B61D-A8E5B6F48BF5}"/>
              </a:ext>
            </a:extLst>
          </p:cNvPr>
          <p:cNvSpPr>
            <a:spLocks noGrp="1"/>
          </p:cNvSpPr>
          <p:nvPr>
            <p:ph type="title"/>
          </p:nvPr>
        </p:nvSpPr>
        <p:spPr/>
        <p:txBody>
          <a:bodyPr/>
          <a:lstStyle/>
          <a:p>
            <a:r>
              <a:rPr lang="en-IN" sz="2400" b="1" dirty="0">
                <a:latin typeface="Times New Roman" panose="02020603050405020304" pitchFamily="18" charset="0"/>
                <a:cs typeface="Times New Roman" panose="02020603050405020304" pitchFamily="18" charset="0"/>
              </a:rPr>
              <a:t>Data Feature Extraction</a:t>
            </a:r>
          </a:p>
        </p:txBody>
      </p:sp>
      <p:sp>
        <p:nvSpPr>
          <p:cNvPr id="3" name="Text Placeholder 2">
            <a:extLst>
              <a:ext uri="{FF2B5EF4-FFF2-40B4-BE49-F238E27FC236}">
                <a16:creationId xmlns:a16="http://schemas.microsoft.com/office/drawing/2014/main" id="{5222725A-523E-456C-90FA-755A6934429F}"/>
              </a:ext>
            </a:extLst>
          </p:cNvPr>
          <p:cNvSpPr>
            <a:spLocks noGrp="1"/>
          </p:cNvSpPr>
          <p:nvPr>
            <p:ph type="body" idx="1"/>
          </p:nvPr>
        </p:nvSpPr>
        <p:spPr>
          <a:xfrm>
            <a:off x="311700" y="1152474"/>
            <a:ext cx="8520600" cy="3743925"/>
          </a:xfrm>
        </p:spPr>
        <p:txBody>
          <a:bodyPr numCol="1" anchor="t"/>
          <a:lstStyle/>
          <a:p>
            <a:pPr marL="114300" indent="0">
              <a:buNone/>
            </a:pPr>
            <a:r>
              <a:rPr lang="en-IN" sz="1600" b="1" dirty="0">
                <a:solidFill>
                  <a:schemeClr val="tx1"/>
                </a:solidFill>
                <a:latin typeface="Times New Roman" panose="02020603050405020304" pitchFamily="18" charset="0"/>
                <a:cs typeface="Times New Roman" panose="02020603050405020304" pitchFamily="18" charset="0"/>
              </a:rPr>
              <a:t>Shape features:</a:t>
            </a:r>
          </a:p>
          <a:p>
            <a:pPr marL="171450" indent="-171450" algn="just">
              <a:lnSpc>
                <a:spcPct val="100000"/>
              </a:lnSpc>
            </a:pPr>
            <a:r>
              <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Area</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Just counting the number of pixels of binary value 1 on smoothed leaf image. It is denoted as A.</a:t>
            </a:r>
            <a:endParaRPr lang="en-IN" sz="1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algn="just">
              <a:lnSpc>
                <a:spcPct val="150000"/>
              </a:lnSpc>
            </a:pPr>
            <a:r>
              <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Perimeter</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Denoted as p,  leaf perimeter is calculated by counting the number of pixels consisting leaf margin.</a:t>
            </a:r>
            <a:endParaRPr lang="en-IN" sz="1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algn="just">
              <a:lnSpc>
                <a:spcPct val="150000"/>
              </a:lnSpc>
            </a:pPr>
            <a:r>
              <a:rPr lang="en-US" sz="14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Physiological_length</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The simplest human interfered component of our set of rules is which you want to mark the 2 terminals of the main vein of the  leaf via  mouse click. The distance among the 2 terminals is described because the physiological length. It is denoted </a:t>
            </a:r>
            <a:r>
              <a:rPr lang="en-US" sz="14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Lp</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algn="just">
              <a:lnSpc>
                <a:spcPct val="150000"/>
              </a:lnSpc>
            </a:pPr>
            <a:r>
              <a:rPr lang="en-US" sz="14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Physiological_width</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Drawing a line passing through the 2 terminals of the principle vein, you possibly can plot infinite strains orthogonal to that line. The wide variety of intersection pairs among the ones strains and the leaf margin is likewise infinite. The longest distance among factors of these intersection pairs is described on the physiological width .It is denoted by Wp </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BB1A967-5DE2-4F17-B4A2-D6CA7A88E8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13</a:t>
            </a:fld>
            <a:endParaRPr lang="en"/>
          </a:p>
        </p:txBody>
      </p:sp>
      <p:pic>
        <p:nvPicPr>
          <p:cNvPr id="5" name="Google Shape;265;p31" descr="A picture containing calendar&#10;&#10;Description automatically generated">
            <a:extLst>
              <a:ext uri="{FF2B5EF4-FFF2-40B4-BE49-F238E27FC236}">
                <a16:creationId xmlns:a16="http://schemas.microsoft.com/office/drawing/2014/main" id="{33A8ACC8-ACFF-4937-A60F-3D48B0324324}"/>
              </a:ext>
            </a:extLst>
          </p:cNvPr>
          <p:cNvPicPr preferRelativeResize="0"/>
          <p:nvPr/>
        </p:nvPicPr>
        <p:blipFill rotWithShape="1">
          <a:blip r:embed="rId2">
            <a:alphaModFix/>
          </a:blip>
          <a:srcRect b="-1512"/>
          <a:stretch/>
        </p:blipFill>
        <p:spPr>
          <a:xfrm>
            <a:off x="7853725" y="247100"/>
            <a:ext cx="978575" cy="905375"/>
          </a:xfrm>
          <a:prstGeom prst="rect">
            <a:avLst/>
          </a:prstGeom>
          <a:noFill/>
          <a:ln>
            <a:noFill/>
          </a:ln>
        </p:spPr>
      </p:pic>
    </p:spTree>
    <p:extLst>
      <p:ext uri="{BB962C8B-B14F-4D97-AF65-F5344CB8AC3E}">
        <p14:creationId xmlns:p14="http://schemas.microsoft.com/office/powerpoint/2010/main" val="494953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70E63-912A-4FAA-9AEF-EDD2BE1F1EAE}"/>
              </a:ext>
            </a:extLst>
          </p:cNvPr>
          <p:cNvSpPr>
            <a:spLocks noGrp="1"/>
          </p:cNvSpPr>
          <p:nvPr>
            <p:ph type="title"/>
          </p:nvPr>
        </p:nvSpPr>
        <p:spPr/>
        <p:txBody>
          <a:bodyPr/>
          <a:lstStyle/>
          <a:p>
            <a:r>
              <a:rPr lang="en-IN" sz="2600" dirty="0">
                <a:latin typeface="Times New Roman" panose="02020603050405020304" pitchFamily="18" charset="0"/>
                <a:cs typeface="Times New Roman" panose="02020603050405020304" pitchFamily="18" charset="0"/>
              </a:rPr>
              <a:t>Data Feature Extraction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F672BA28-A624-4E65-BCAF-57E7B341A290}"/>
                  </a:ext>
                </a:extLst>
              </p:cNvPr>
              <p:cNvSpPr>
                <a:spLocks noGrp="1"/>
              </p:cNvSpPr>
              <p:nvPr>
                <p:ph type="body" idx="1"/>
              </p:nvPr>
            </p:nvSpPr>
            <p:spPr/>
            <p:txBody>
              <a:bodyPr/>
              <a:lstStyle/>
              <a:p>
                <a:pPr marL="171450" indent="-171450" algn="just">
                  <a:lnSpc>
                    <a:spcPct val="150000"/>
                  </a:lnSpc>
                </a:pPr>
                <a:r>
                  <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Aspect_ratio</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US" sz="1400" i="1" smtClean="0">
                            <a:solidFill>
                              <a:schemeClr val="tx1"/>
                            </a:solidFill>
                            <a:effectLst/>
                            <a:latin typeface="Cambria Math" panose="02040503050406030204" pitchFamily="18" charset="0"/>
                            <a:cs typeface="Times New Roman" panose="02020603050405020304" pitchFamily="18" charset="0"/>
                          </a:rPr>
                        </m:ctrlPr>
                      </m:fPr>
                      <m:num>
                        <m:sSub>
                          <m:sSubPr>
                            <m:ctrlPr>
                              <a:rPr lang="en-US" sz="1400" i="1" smtClean="0">
                                <a:solidFill>
                                  <a:schemeClr val="tx1"/>
                                </a:solidFill>
                                <a:effectLst/>
                                <a:latin typeface="Cambria Math" panose="02040503050406030204" pitchFamily="18" charset="0"/>
                                <a:cs typeface="Times New Roman" panose="02020603050405020304" pitchFamily="18" charset="0"/>
                              </a:rPr>
                            </m:ctrlPr>
                          </m:sSubPr>
                          <m:e>
                            <m:r>
                              <a:rPr lang="en-IN" sz="1400" b="0" i="1" smtClean="0">
                                <a:solidFill>
                                  <a:schemeClr val="tx1"/>
                                </a:solidFill>
                                <a:effectLst/>
                                <a:latin typeface="Cambria Math" panose="02040503050406030204" pitchFamily="18" charset="0"/>
                                <a:cs typeface="Times New Roman" panose="02020603050405020304" pitchFamily="18" charset="0"/>
                              </a:rPr>
                              <m:t>𝐿</m:t>
                            </m:r>
                          </m:e>
                          <m:sub>
                            <m:r>
                              <a:rPr lang="en-IN" sz="1400" b="0" i="1" smtClean="0">
                                <a:solidFill>
                                  <a:schemeClr val="tx1"/>
                                </a:solidFill>
                                <a:effectLst/>
                                <a:latin typeface="Cambria Math" panose="02040503050406030204" pitchFamily="18" charset="0"/>
                                <a:cs typeface="Times New Roman" panose="02020603050405020304" pitchFamily="18" charset="0"/>
                              </a:rPr>
                              <m:t>𝑝</m:t>
                            </m:r>
                          </m:sub>
                        </m:sSub>
                      </m:num>
                      <m:den>
                        <m:sSub>
                          <m:sSubPr>
                            <m:ctrlPr>
                              <a:rPr lang="en-US" sz="1400" i="1" smtClean="0">
                                <a:solidFill>
                                  <a:schemeClr val="tx1"/>
                                </a:solidFill>
                                <a:effectLst/>
                                <a:latin typeface="Cambria Math" panose="02040503050406030204" pitchFamily="18" charset="0"/>
                                <a:cs typeface="Times New Roman" panose="02020603050405020304" pitchFamily="18" charset="0"/>
                              </a:rPr>
                            </m:ctrlPr>
                          </m:sSubPr>
                          <m:e>
                            <m:r>
                              <a:rPr lang="en-IN" sz="1400" b="0" i="1" smtClean="0">
                                <a:solidFill>
                                  <a:schemeClr val="tx1"/>
                                </a:solidFill>
                                <a:effectLst/>
                                <a:latin typeface="Cambria Math" panose="02040503050406030204" pitchFamily="18" charset="0"/>
                                <a:cs typeface="Times New Roman" panose="02020603050405020304" pitchFamily="18" charset="0"/>
                              </a:rPr>
                              <m:t>𝑊</m:t>
                            </m:r>
                          </m:e>
                          <m:sub>
                            <m:r>
                              <a:rPr lang="en-IN" sz="1400" b="0" i="1" smtClean="0">
                                <a:solidFill>
                                  <a:schemeClr val="tx1"/>
                                </a:solidFill>
                                <a:effectLst/>
                                <a:latin typeface="Cambria Math" panose="02040503050406030204" pitchFamily="18" charset="0"/>
                                <a:cs typeface="Times New Roman" panose="02020603050405020304" pitchFamily="18" charset="0"/>
                              </a:rPr>
                              <m:t>𝑝</m:t>
                            </m:r>
                          </m:sub>
                        </m:sSub>
                      </m:den>
                    </m:f>
                  </m:oMath>
                </a14:m>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algn="just">
                  <a:lnSpc>
                    <a:spcPct val="150000"/>
                  </a:lnSpc>
                </a:pPr>
                <a:r>
                  <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Rectangularity</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It describes the similarity between leaf and the rectangle . It is defined as  </a:t>
                </a:r>
                <a14:m>
                  <m:oMath xmlns:m="http://schemas.openxmlformats.org/officeDocument/2006/math">
                    <m:f>
                      <m:fPr>
                        <m:ctrlPr>
                          <a:rPr lang="en-US" sz="1400" i="1" smtClean="0">
                            <a:solidFill>
                              <a:schemeClr val="tx1"/>
                            </a:solidFill>
                            <a:effectLst/>
                            <a:latin typeface="Cambria Math" panose="02040503050406030204" pitchFamily="18" charset="0"/>
                            <a:cs typeface="Times New Roman" panose="02020603050405020304" pitchFamily="18" charset="0"/>
                          </a:rPr>
                        </m:ctrlPr>
                      </m:fPr>
                      <m:num>
                        <m:r>
                          <a:rPr lang="en-IN" sz="1400" b="0" i="1" smtClean="0">
                            <a:solidFill>
                              <a:schemeClr val="tx1"/>
                            </a:solidFill>
                            <a:effectLst/>
                            <a:latin typeface="Cambria Math" panose="02040503050406030204" pitchFamily="18" charset="0"/>
                            <a:cs typeface="Times New Roman" panose="02020603050405020304" pitchFamily="18" charset="0"/>
                          </a:rPr>
                          <m:t>𝐿𝑝</m:t>
                        </m:r>
                        <m:r>
                          <a:rPr lang="en-IN" sz="1400" b="0" i="1" smtClean="0">
                            <a:solidFill>
                              <a:schemeClr val="tx1"/>
                            </a:solidFill>
                            <a:effectLst/>
                            <a:latin typeface="Cambria Math" panose="02040503050406030204" pitchFamily="18" charset="0"/>
                            <a:cs typeface="Times New Roman" panose="02020603050405020304" pitchFamily="18" charset="0"/>
                          </a:rPr>
                          <m:t>∗</m:t>
                        </m:r>
                        <m:r>
                          <a:rPr lang="en-IN" sz="1400" b="0" i="1" smtClean="0">
                            <a:solidFill>
                              <a:schemeClr val="tx1"/>
                            </a:solidFill>
                            <a:effectLst/>
                            <a:latin typeface="Cambria Math" panose="02040503050406030204" pitchFamily="18" charset="0"/>
                            <a:cs typeface="Times New Roman" panose="02020603050405020304" pitchFamily="18" charset="0"/>
                          </a:rPr>
                          <m:t>𝑊𝑝</m:t>
                        </m:r>
                      </m:num>
                      <m:den>
                        <m:r>
                          <a:rPr lang="en-IN" sz="1400" b="0" i="1" smtClean="0">
                            <a:solidFill>
                              <a:schemeClr val="tx1"/>
                            </a:solidFill>
                            <a:effectLst/>
                            <a:latin typeface="Cambria Math" panose="02040503050406030204" pitchFamily="18" charset="0"/>
                            <a:cs typeface="Times New Roman" panose="02020603050405020304" pitchFamily="18" charset="0"/>
                          </a:rPr>
                          <m:t>𝐴</m:t>
                        </m:r>
                      </m:den>
                    </m:f>
                  </m:oMath>
                </a14:m>
                <a:r>
                  <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lgn="just">
                  <a:lnSpc>
                    <a:spcPct val="150000"/>
                  </a:lnSpc>
                  <a:spcAft>
                    <a:spcPts val="1000"/>
                  </a:spcAft>
                </a:pPr>
                <a:r>
                  <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Circularity</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US" sz="1400" i="1" smtClean="0">
                            <a:solidFill>
                              <a:schemeClr val="tx1"/>
                            </a:solidFill>
                            <a:effectLst/>
                            <a:latin typeface="Cambria Math" panose="02040503050406030204" pitchFamily="18" charset="0"/>
                            <a:cs typeface="Times New Roman" panose="02020603050405020304" pitchFamily="18" charset="0"/>
                          </a:rPr>
                        </m:ctrlPr>
                      </m:fPr>
                      <m:num>
                        <m:sSup>
                          <m:sSupPr>
                            <m:ctrlPr>
                              <a:rPr lang="en-US" sz="1400" i="1" smtClean="0">
                                <a:solidFill>
                                  <a:schemeClr val="tx1"/>
                                </a:solidFill>
                                <a:effectLst/>
                                <a:latin typeface="Cambria Math" panose="02040503050406030204" pitchFamily="18" charset="0"/>
                                <a:cs typeface="Times New Roman" panose="02020603050405020304" pitchFamily="18" charset="0"/>
                              </a:rPr>
                            </m:ctrlPr>
                          </m:sSupPr>
                          <m:e>
                            <m:r>
                              <a:rPr lang="en-IN" sz="1400" b="0" i="1" smtClean="0">
                                <a:solidFill>
                                  <a:schemeClr val="tx1"/>
                                </a:solidFill>
                                <a:effectLst/>
                                <a:latin typeface="Cambria Math" panose="02040503050406030204" pitchFamily="18" charset="0"/>
                                <a:cs typeface="Times New Roman" panose="02020603050405020304" pitchFamily="18" charset="0"/>
                              </a:rPr>
                              <m:t>𝑃</m:t>
                            </m:r>
                          </m:e>
                          <m:sup>
                            <m:r>
                              <a:rPr lang="en-IN" sz="1400" b="0" i="1" smtClean="0">
                                <a:solidFill>
                                  <a:schemeClr val="tx1"/>
                                </a:solidFill>
                                <a:effectLst/>
                                <a:latin typeface="Cambria Math" panose="02040503050406030204" pitchFamily="18" charset="0"/>
                                <a:cs typeface="Times New Roman" panose="02020603050405020304" pitchFamily="18" charset="0"/>
                              </a:rPr>
                              <m:t>2</m:t>
                            </m:r>
                          </m:sup>
                        </m:sSup>
                      </m:num>
                      <m:den>
                        <m:r>
                          <a:rPr lang="en-IN" sz="1400" b="0" i="1" smtClean="0">
                            <a:solidFill>
                              <a:schemeClr val="tx1"/>
                            </a:solidFill>
                            <a:effectLst/>
                            <a:latin typeface="Cambria Math" panose="02040503050406030204" pitchFamily="18" charset="0"/>
                            <a:cs typeface="Times New Roman" panose="02020603050405020304" pitchFamily="18" charset="0"/>
                          </a:rPr>
                          <m:t>𝐴</m:t>
                        </m:r>
                      </m:den>
                    </m:f>
                  </m:oMath>
                </a14:m>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p:sp>
            <p:nvSpPr>
              <p:cNvPr id="3" name="Text Placeholder 2">
                <a:extLst>
                  <a:ext uri="{FF2B5EF4-FFF2-40B4-BE49-F238E27FC236}">
                    <a16:creationId xmlns:a16="http://schemas.microsoft.com/office/drawing/2014/main" id="{F672BA28-A624-4E65-BCAF-57E7B341A290}"/>
                  </a:ext>
                </a:extLst>
              </p:cNvPr>
              <p:cNvSpPr>
                <a:spLocks noGrp="1" noRot="1" noChangeAspect="1" noMove="1" noResize="1" noEditPoints="1" noAdjustHandles="1" noChangeArrowheads="1" noChangeShapeType="1" noTextEdit="1"/>
              </p:cNvSpPr>
              <p:nvPr>
                <p:ph type="body" idx="1"/>
              </p:nvPr>
            </p:nvSpPr>
            <p:spPr>
              <a:blipFill>
                <a:blip r:embed="rId2"/>
                <a:stretch>
                  <a:fillRect l="-429"/>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8C1747DD-E32B-4239-9143-2B7DDC83A9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14</a:t>
            </a:fld>
            <a:endParaRPr lang="en"/>
          </a:p>
        </p:txBody>
      </p:sp>
      <p:pic>
        <p:nvPicPr>
          <p:cNvPr id="7" name="Picture 6">
            <a:extLst>
              <a:ext uri="{FF2B5EF4-FFF2-40B4-BE49-F238E27FC236}">
                <a16:creationId xmlns:a16="http://schemas.microsoft.com/office/drawing/2014/main" id="{CC2196CB-6450-4E1F-9CD9-3003DB636962}"/>
              </a:ext>
            </a:extLst>
          </p:cNvPr>
          <p:cNvPicPr>
            <a:picLocks noChangeAspect="1"/>
          </p:cNvPicPr>
          <p:nvPr/>
        </p:nvPicPr>
        <p:blipFill>
          <a:blip r:embed="rId3"/>
          <a:stretch>
            <a:fillRect/>
          </a:stretch>
        </p:blipFill>
        <p:spPr>
          <a:xfrm>
            <a:off x="2395183" y="2310966"/>
            <a:ext cx="3453320" cy="1993747"/>
          </a:xfrm>
          <a:prstGeom prst="rect">
            <a:avLst/>
          </a:prstGeom>
        </p:spPr>
      </p:pic>
      <p:pic>
        <p:nvPicPr>
          <p:cNvPr id="8" name="Google Shape;265;p31" descr="A picture containing calendar&#10;&#10;Description automatically generated">
            <a:extLst>
              <a:ext uri="{FF2B5EF4-FFF2-40B4-BE49-F238E27FC236}">
                <a16:creationId xmlns:a16="http://schemas.microsoft.com/office/drawing/2014/main" id="{4D519DA3-7441-4BA4-978A-CB3DD81ABCCD}"/>
              </a:ext>
            </a:extLst>
          </p:cNvPr>
          <p:cNvPicPr preferRelativeResize="0"/>
          <p:nvPr/>
        </p:nvPicPr>
        <p:blipFill rotWithShape="1">
          <a:blip r:embed="rId4">
            <a:alphaModFix/>
          </a:blip>
          <a:srcRect b="-1512"/>
          <a:stretch/>
        </p:blipFill>
        <p:spPr>
          <a:xfrm>
            <a:off x="7853725" y="247100"/>
            <a:ext cx="978575" cy="905375"/>
          </a:xfrm>
          <a:prstGeom prst="rect">
            <a:avLst/>
          </a:prstGeom>
          <a:noFill/>
          <a:ln>
            <a:noFill/>
          </a:ln>
        </p:spPr>
      </p:pic>
    </p:spTree>
    <p:extLst>
      <p:ext uri="{BB962C8B-B14F-4D97-AF65-F5344CB8AC3E}">
        <p14:creationId xmlns:p14="http://schemas.microsoft.com/office/powerpoint/2010/main" val="748081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C79F-5989-49DA-B1BC-6294DD45A94E}"/>
              </a:ext>
            </a:extLst>
          </p:cNvPr>
          <p:cNvSpPr>
            <a:spLocks noGrp="1"/>
          </p:cNvSpPr>
          <p:nvPr>
            <p:ph type="title"/>
          </p:nvPr>
        </p:nvSpPr>
        <p:spPr/>
        <p:txBody>
          <a:bodyPr/>
          <a:lstStyle/>
          <a:p>
            <a:r>
              <a:rPr lang="en-IN" sz="2400" b="1" dirty="0">
                <a:latin typeface="Times New Roman" panose="02020603050405020304" pitchFamily="18" charset="0"/>
                <a:cs typeface="Times New Roman" panose="02020603050405020304" pitchFamily="18" charset="0"/>
              </a:rPr>
              <a:t>Data Feature Extraction</a:t>
            </a:r>
            <a:endParaRPr lang="en-IN" sz="2400" dirty="0"/>
          </a:p>
        </p:txBody>
      </p:sp>
      <p:sp>
        <p:nvSpPr>
          <p:cNvPr id="3" name="Text Placeholder 2">
            <a:extLst>
              <a:ext uri="{FF2B5EF4-FFF2-40B4-BE49-F238E27FC236}">
                <a16:creationId xmlns:a16="http://schemas.microsoft.com/office/drawing/2014/main" id="{9324DF11-A6D5-4DA4-85E6-68235E6FC5B8}"/>
              </a:ext>
            </a:extLst>
          </p:cNvPr>
          <p:cNvSpPr>
            <a:spLocks noGrp="1"/>
          </p:cNvSpPr>
          <p:nvPr>
            <p:ph type="body" idx="1"/>
          </p:nvPr>
        </p:nvSpPr>
        <p:spPr/>
        <p:txBody>
          <a:bodyPr/>
          <a:lstStyle/>
          <a:p>
            <a:pPr marL="114300" indent="0">
              <a:buNone/>
            </a:pPr>
            <a:r>
              <a:rPr lang="en-IN" sz="1600" dirty="0">
                <a:solidFill>
                  <a:schemeClr val="tx1"/>
                </a:solidFill>
                <a:latin typeface="Times New Roman" panose="02020603050405020304" pitchFamily="18" charset="0"/>
                <a:cs typeface="Times New Roman" panose="02020603050405020304" pitchFamily="18" charset="0"/>
              </a:rPr>
              <a:t>Texture Feature:</a:t>
            </a:r>
          </a:p>
          <a:p>
            <a:pPr marL="342900" lvl="0" indent="-342900" algn="just">
              <a:lnSpc>
                <a:spcPct val="150000"/>
              </a:lnSpc>
              <a:buFont typeface="Symbol" panose="05050102010706020507" pitchFamily="18" charset="2"/>
              <a:buChar char=""/>
            </a:pPr>
            <a:r>
              <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Contrast</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 In visible belief of the actual world, contrast is decided through the distinction withinside the coloration and brightness of the item and different gadgets in the identical discipline of view.</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Correlation: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Correlation is the process of transferring a clear out mask, also known as a kernel, over an image and computing the total amount of merchandise at each location.</a:t>
            </a:r>
          </a:p>
          <a:p>
            <a:pPr marL="342900" lvl="0" indent="-342900" algn="just">
              <a:lnSpc>
                <a:spcPct val="150000"/>
              </a:lnSpc>
              <a:buFont typeface="Symbol" panose="05050102010706020507" pitchFamily="18" charset="2"/>
              <a:buChar char=""/>
            </a:pPr>
            <a:r>
              <a:rPr lang="en-US" sz="14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Inverse_difference_moments</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It is the measure of local homogeneity.</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Entropy</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The entropy or common facts of an image is a degree of the diploma of randomness withinside the image. </a:t>
            </a:r>
            <a:endParaRPr lang="en-IN" sz="1400" dirty="0">
              <a:solidFill>
                <a:schemeClr val="tx1"/>
              </a:solidFill>
              <a:latin typeface="Times New Roman" panose="02020603050405020304" pitchFamily="18" charset="0"/>
              <a:cs typeface="Times New Roman" panose="02020603050405020304" pitchFamily="18" charset="0"/>
            </a:endParaRPr>
          </a:p>
          <a:p>
            <a:pPr marL="114300" indent="0">
              <a:buNone/>
            </a:pPr>
            <a:endParaRPr lang="en-IN" sz="1200" dirty="0"/>
          </a:p>
        </p:txBody>
      </p:sp>
      <p:sp>
        <p:nvSpPr>
          <p:cNvPr id="4" name="Slide Number Placeholder 3">
            <a:extLst>
              <a:ext uri="{FF2B5EF4-FFF2-40B4-BE49-F238E27FC236}">
                <a16:creationId xmlns:a16="http://schemas.microsoft.com/office/drawing/2014/main" id="{FEBEE5EF-3096-4E74-BD60-285D77D292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15</a:t>
            </a:fld>
            <a:endParaRPr lang="en"/>
          </a:p>
        </p:txBody>
      </p:sp>
      <p:pic>
        <p:nvPicPr>
          <p:cNvPr id="5" name="Google Shape;265;p31" descr="A picture containing calendar&#10;&#10;Description automatically generated">
            <a:extLst>
              <a:ext uri="{FF2B5EF4-FFF2-40B4-BE49-F238E27FC236}">
                <a16:creationId xmlns:a16="http://schemas.microsoft.com/office/drawing/2014/main" id="{80760A88-0314-4B29-80C0-2FF7E7DBF363}"/>
              </a:ext>
            </a:extLst>
          </p:cNvPr>
          <p:cNvPicPr preferRelativeResize="0"/>
          <p:nvPr/>
        </p:nvPicPr>
        <p:blipFill rotWithShape="1">
          <a:blip r:embed="rId2">
            <a:alphaModFix/>
          </a:blip>
          <a:srcRect b="-1512"/>
          <a:stretch/>
        </p:blipFill>
        <p:spPr>
          <a:xfrm>
            <a:off x="7853725" y="247100"/>
            <a:ext cx="978575" cy="905375"/>
          </a:xfrm>
          <a:prstGeom prst="rect">
            <a:avLst/>
          </a:prstGeom>
          <a:noFill/>
          <a:ln>
            <a:noFill/>
          </a:ln>
        </p:spPr>
      </p:pic>
    </p:spTree>
    <p:extLst>
      <p:ext uri="{BB962C8B-B14F-4D97-AF65-F5344CB8AC3E}">
        <p14:creationId xmlns:p14="http://schemas.microsoft.com/office/powerpoint/2010/main" val="2357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1AF06-DCB2-4036-BB59-7C121DC28338}"/>
              </a:ext>
            </a:extLst>
          </p:cNvPr>
          <p:cNvSpPr>
            <a:spLocks noGrp="1"/>
          </p:cNvSpPr>
          <p:nvPr>
            <p:ph type="title"/>
          </p:nvPr>
        </p:nvSpPr>
        <p:spPr/>
        <p:txBody>
          <a:bodyPr/>
          <a:lstStyle/>
          <a:p>
            <a:r>
              <a:rPr lang="en-US" sz="2400" b="1" dirty="0">
                <a:latin typeface="Times New Roman" panose="02020603050405020304" pitchFamily="18" charset="0"/>
                <a:cs typeface="Times New Roman" panose="02020603050405020304" pitchFamily="18" charset="0"/>
              </a:rPr>
              <a:t>Support Vector Machine</a:t>
            </a:r>
            <a:endParaRPr lang="en-IN" sz="2400" b="1" dirty="0"/>
          </a:p>
        </p:txBody>
      </p:sp>
      <p:sp>
        <p:nvSpPr>
          <p:cNvPr id="3" name="Text Placeholder 2">
            <a:extLst>
              <a:ext uri="{FF2B5EF4-FFF2-40B4-BE49-F238E27FC236}">
                <a16:creationId xmlns:a16="http://schemas.microsoft.com/office/drawing/2014/main" id="{8F807B37-ED56-4FC2-B930-8A0DC0DE312A}"/>
              </a:ext>
            </a:extLst>
          </p:cNvPr>
          <p:cNvSpPr>
            <a:spLocks noGrp="1"/>
          </p:cNvSpPr>
          <p:nvPr>
            <p:ph type="body" idx="1"/>
          </p:nvPr>
        </p:nvSpPr>
        <p:spPr>
          <a:xfrm>
            <a:off x="311700" y="1017725"/>
            <a:ext cx="4119623" cy="3416400"/>
          </a:xfrm>
        </p:spPr>
        <p:txBody>
          <a:bodyPr anchor="ctr"/>
          <a:lstStyle/>
          <a:p>
            <a:pPr algn="just"/>
            <a:r>
              <a:rPr lang="en-IN" sz="1800" spc="10" dirty="0">
                <a:solidFill>
                  <a:srgbClr val="000000"/>
                </a:solidFill>
                <a:effectLst/>
                <a:latin typeface="Times New Roman" panose="02020603050405020304" pitchFamily="18" charset="0"/>
                <a:ea typeface="Times New Roman" panose="02020603050405020304" pitchFamily="18" charset="0"/>
              </a:rPr>
              <a:t>Support Vector Machine  (SVM)    is a supervised machine learning algorithm used for both classification and regression.</a:t>
            </a:r>
          </a:p>
          <a:p>
            <a:pPr algn="just"/>
            <a:r>
              <a:rPr lang="en-IN" sz="1800" spc="10" dirty="0">
                <a:solidFill>
                  <a:srgbClr val="000000"/>
                </a:solidFill>
                <a:latin typeface="Times New Roman" panose="02020603050405020304" pitchFamily="18" charset="0"/>
              </a:rPr>
              <a:t>Hyperplane is will divide data into different categories.</a:t>
            </a:r>
            <a:endParaRPr lang="en-IN" dirty="0"/>
          </a:p>
        </p:txBody>
      </p:sp>
      <p:sp>
        <p:nvSpPr>
          <p:cNvPr id="5" name="Slide Number Placeholder 4">
            <a:extLst>
              <a:ext uri="{FF2B5EF4-FFF2-40B4-BE49-F238E27FC236}">
                <a16:creationId xmlns:a16="http://schemas.microsoft.com/office/drawing/2014/main" id="{F91B8B12-F70C-4DF1-8221-0D121AC86D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16</a:t>
            </a:fld>
            <a:endParaRPr lang="en"/>
          </a:p>
        </p:txBody>
      </p:sp>
      <p:pic>
        <p:nvPicPr>
          <p:cNvPr id="6" name="Google Shape;265;p31">
            <a:extLst>
              <a:ext uri="{FF2B5EF4-FFF2-40B4-BE49-F238E27FC236}">
                <a16:creationId xmlns:a16="http://schemas.microsoft.com/office/drawing/2014/main" id="{19441A2E-D362-46EC-AC66-9ECC47E05347}"/>
              </a:ext>
            </a:extLst>
          </p:cNvPr>
          <p:cNvPicPr preferRelativeResize="0"/>
          <p:nvPr/>
        </p:nvPicPr>
        <p:blipFill rotWithShape="1">
          <a:blip r:embed="rId2">
            <a:alphaModFix/>
          </a:blip>
          <a:srcRect b="-1512"/>
          <a:stretch/>
        </p:blipFill>
        <p:spPr>
          <a:xfrm>
            <a:off x="7920475" y="234138"/>
            <a:ext cx="978575" cy="905375"/>
          </a:xfrm>
          <a:prstGeom prst="rect">
            <a:avLst/>
          </a:prstGeom>
          <a:noFill/>
          <a:ln>
            <a:noFill/>
          </a:ln>
        </p:spPr>
      </p:pic>
      <p:pic>
        <p:nvPicPr>
          <p:cNvPr id="7" name="Picture 6">
            <a:extLst>
              <a:ext uri="{FF2B5EF4-FFF2-40B4-BE49-F238E27FC236}">
                <a16:creationId xmlns:a16="http://schemas.microsoft.com/office/drawing/2014/main" id="{93B753A0-2515-4C8D-BB40-812E61E39F7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94152" y="1228612"/>
            <a:ext cx="3273669" cy="2807580"/>
          </a:xfrm>
          <a:prstGeom prst="rect">
            <a:avLst/>
          </a:prstGeom>
          <a:noFill/>
          <a:ln>
            <a:noFill/>
          </a:ln>
        </p:spPr>
      </p:pic>
      <p:sp>
        <p:nvSpPr>
          <p:cNvPr id="9" name="TextBox 8"/>
          <p:cNvSpPr txBox="1"/>
          <p:nvPr/>
        </p:nvSpPr>
        <p:spPr>
          <a:xfrm>
            <a:off x="5118538" y="4130565"/>
            <a:ext cx="3393878" cy="307777"/>
          </a:xfrm>
          <a:prstGeom prst="rect">
            <a:avLst/>
          </a:prstGeom>
          <a:noFill/>
        </p:spPr>
        <p:txBody>
          <a:bodyPr wrap="none" rtlCol="0">
            <a:spAutoFit/>
          </a:bodyPr>
          <a:lstStyle/>
          <a:p>
            <a:r>
              <a:rPr lang="en-IN" b="1" dirty="0"/>
              <a:t>Dividing Dataset by using </a:t>
            </a:r>
            <a:r>
              <a:rPr lang="en-IN" b="1" dirty="0" err="1"/>
              <a:t>Hyperplane</a:t>
            </a:r>
            <a:endParaRPr lang="en-US" b="1" dirty="0"/>
          </a:p>
        </p:txBody>
      </p:sp>
    </p:spTree>
    <p:extLst>
      <p:ext uri="{BB962C8B-B14F-4D97-AF65-F5344CB8AC3E}">
        <p14:creationId xmlns:p14="http://schemas.microsoft.com/office/powerpoint/2010/main" val="4010456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AA27E-746F-44B1-926C-2EAD58E5B30C}"/>
              </a:ext>
            </a:extLst>
          </p:cNvPr>
          <p:cNvSpPr>
            <a:spLocks noGrp="1"/>
          </p:cNvSpPr>
          <p:nvPr>
            <p:ph type="title"/>
          </p:nvPr>
        </p:nvSpPr>
        <p:spPr/>
        <p:txBody>
          <a:bodyPr/>
          <a:lstStyle/>
          <a:p>
            <a:r>
              <a:rPr lang="en-IN" sz="2400" b="1" dirty="0">
                <a:latin typeface="Times New Roman" panose="02020603050405020304" pitchFamily="18" charset="0"/>
                <a:cs typeface="Times New Roman" panose="02020603050405020304" pitchFamily="18" charset="0"/>
              </a:rPr>
              <a:t>GridSearchCV</a:t>
            </a:r>
          </a:p>
        </p:txBody>
      </p:sp>
      <p:sp>
        <p:nvSpPr>
          <p:cNvPr id="3" name="Text Placeholder 2">
            <a:extLst>
              <a:ext uri="{FF2B5EF4-FFF2-40B4-BE49-F238E27FC236}">
                <a16:creationId xmlns:a16="http://schemas.microsoft.com/office/drawing/2014/main" id="{A2D48CD2-AE97-486A-ACCC-42BBDB62B758}"/>
              </a:ext>
            </a:extLst>
          </p:cNvPr>
          <p:cNvSpPr>
            <a:spLocks noGrp="1"/>
          </p:cNvSpPr>
          <p:nvPr>
            <p:ph type="body" idx="1"/>
          </p:nvPr>
        </p:nvSpPr>
        <p:spPr>
          <a:xfrm>
            <a:off x="311700" y="1282075"/>
            <a:ext cx="4260300" cy="3416400"/>
          </a:xfrm>
        </p:spPr>
        <p:txBody>
          <a:bodyPr/>
          <a:lstStyle/>
          <a:p>
            <a:pPr algn="just"/>
            <a:r>
              <a:rPr lang="en-US" sz="1800" b="0" i="0" dirty="0">
                <a:solidFill>
                  <a:schemeClr val="tx1"/>
                </a:solidFill>
                <a:effectLst/>
                <a:latin typeface="Times New Roman" panose="02020603050405020304" pitchFamily="18" charset="0"/>
                <a:cs typeface="Times New Roman" panose="02020603050405020304" pitchFamily="18" charset="0"/>
              </a:rPr>
              <a:t>GridSearchCV is a technique to search through the best parameter values from the given set of the grid of parameters.</a:t>
            </a:r>
          </a:p>
          <a:p>
            <a:pPr algn="just"/>
            <a:r>
              <a:rPr lang="en-US" sz="1800" b="0" i="0" dirty="0">
                <a:solidFill>
                  <a:schemeClr val="tx1"/>
                </a:solidFill>
                <a:effectLst/>
                <a:latin typeface="Times New Roman" panose="02020603050405020304" pitchFamily="18" charset="0"/>
                <a:cs typeface="Times New Roman" panose="02020603050405020304" pitchFamily="18" charset="0"/>
              </a:rPr>
              <a:t>GridSearchCV is basically considering all the combinations of the candidates in finding the best parameters</a:t>
            </a:r>
            <a:r>
              <a:rPr lang="en-US" b="0" i="0" dirty="0">
                <a:solidFill>
                  <a:schemeClr val="tx1"/>
                </a:solidFill>
                <a:effectLst/>
                <a:latin typeface="Times New Roman" panose="02020603050405020304" pitchFamily="18" charset="0"/>
                <a:cs typeface="Times New Roman" panose="02020603050405020304" pitchFamily="18" charset="0"/>
              </a:rPr>
              <a:t>.</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70D2EB1-5CBE-4E67-A3B3-7EE7B962F3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17</a:t>
            </a:fld>
            <a:endParaRPr lang="en"/>
          </a:p>
        </p:txBody>
      </p:sp>
      <p:pic>
        <p:nvPicPr>
          <p:cNvPr id="1026" name="Picture 2" descr="Hyperparameter Tuning of Support Vector Machine Using GridSearchCV | by  Bhanwar Saini | The Startup | Medium">
            <a:extLst>
              <a:ext uri="{FF2B5EF4-FFF2-40B4-BE49-F238E27FC236}">
                <a16:creationId xmlns:a16="http://schemas.microsoft.com/office/drawing/2014/main" id="{8AAC5D2F-EF17-43DD-9FBD-C0E6113FAD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406770"/>
            <a:ext cx="4068344" cy="2072347"/>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265;p31">
            <a:extLst>
              <a:ext uri="{FF2B5EF4-FFF2-40B4-BE49-F238E27FC236}">
                <a16:creationId xmlns:a16="http://schemas.microsoft.com/office/drawing/2014/main" id="{4145F611-2AA8-48A5-83B2-B8EBBBCDA7F7}"/>
              </a:ext>
            </a:extLst>
          </p:cNvPr>
          <p:cNvPicPr preferRelativeResize="0"/>
          <p:nvPr/>
        </p:nvPicPr>
        <p:blipFill rotWithShape="1">
          <a:blip r:embed="rId3">
            <a:alphaModFix/>
          </a:blip>
          <a:srcRect b="-1512"/>
          <a:stretch/>
        </p:blipFill>
        <p:spPr>
          <a:xfrm>
            <a:off x="7920475" y="234138"/>
            <a:ext cx="978575" cy="905375"/>
          </a:xfrm>
          <a:prstGeom prst="rect">
            <a:avLst/>
          </a:prstGeom>
          <a:noFill/>
          <a:ln>
            <a:noFill/>
          </a:ln>
        </p:spPr>
      </p:pic>
      <p:sp>
        <p:nvSpPr>
          <p:cNvPr id="9" name="TextBox 8"/>
          <p:cNvSpPr txBox="1"/>
          <p:nvPr/>
        </p:nvSpPr>
        <p:spPr>
          <a:xfrm>
            <a:off x="5948855" y="3605048"/>
            <a:ext cx="1401346" cy="307777"/>
          </a:xfrm>
          <a:prstGeom prst="rect">
            <a:avLst/>
          </a:prstGeom>
          <a:noFill/>
        </p:spPr>
        <p:txBody>
          <a:bodyPr wrap="none" rtlCol="0">
            <a:spAutoFit/>
          </a:bodyPr>
          <a:lstStyle/>
          <a:p>
            <a:r>
              <a:rPr lang="en-IN" b="1" dirty="0"/>
              <a:t>GridSearchCV</a:t>
            </a:r>
            <a:endParaRPr lang="en-US" b="1" dirty="0"/>
          </a:p>
        </p:txBody>
      </p:sp>
    </p:spTree>
    <p:extLst>
      <p:ext uri="{BB962C8B-B14F-4D97-AF65-F5344CB8AC3E}">
        <p14:creationId xmlns:p14="http://schemas.microsoft.com/office/powerpoint/2010/main" val="746259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35BB0-24EB-460B-BC72-1B4DD27C4540}"/>
              </a:ext>
            </a:extLst>
          </p:cNvPr>
          <p:cNvSpPr>
            <a:spLocks noGrp="1"/>
          </p:cNvSpPr>
          <p:nvPr>
            <p:ph type="title"/>
          </p:nvPr>
        </p:nvSpPr>
        <p:spPr/>
        <p:txBody>
          <a:bodyPr/>
          <a:lstStyle/>
          <a:p>
            <a:r>
              <a:rPr lang="en-IN" sz="2400" b="1" dirty="0">
                <a:latin typeface="Times New Roman" panose="02020603050405020304" pitchFamily="18" charset="0"/>
                <a:cs typeface="Times New Roman" panose="02020603050405020304" pitchFamily="18" charset="0"/>
              </a:rPr>
              <a:t>Predictions</a:t>
            </a:r>
          </a:p>
        </p:txBody>
      </p:sp>
      <p:sp>
        <p:nvSpPr>
          <p:cNvPr id="5" name="Slide Number Placeholder 4">
            <a:extLst>
              <a:ext uri="{FF2B5EF4-FFF2-40B4-BE49-F238E27FC236}">
                <a16:creationId xmlns:a16="http://schemas.microsoft.com/office/drawing/2014/main" id="{1FAE10A7-F1C0-418C-9B9C-55193E64AF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18</a:t>
            </a:fld>
            <a:endParaRPr lang="en"/>
          </a:p>
        </p:txBody>
      </p:sp>
      <p:pic>
        <p:nvPicPr>
          <p:cNvPr id="7" name="Picture 6">
            <a:extLst>
              <a:ext uri="{FF2B5EF4-FFF2-40B4-BE49-F238E27FC236}">
                <a16:creationId xmlns:a16="http://schemas.microsoft.com/office/drawing/2014/main" id="{303DA638-294F-414C-9E82-7F8E3B85A9BF}"/>
              </a:ext>
            </a:extLst>
          </p:cNvPr>
          <p:cNvPicPr>
            <a:picLocks noChangeAspect="1"/>
          </p:cNvPicPr>
          <p:nvPr/>
        </p:nvPicPr>
        <p:blipFill rotWithShape="1">
          <a:blip r:embed="rId2"/>
          <a:srcRect l="18692" t="20572" r="15384" b="27795"/>
          <a:stretch/>
        </p:blipFill>
        <p:spPr>
          <a:xfrm>
            <a:off x="396299" y="1203241"/>
            <a:ext cx="3845303" cy="3141074"/>
          </a:xfrm>
          <a:prstGeom prst="rect">
            <a:avLst/>
          </a:prstGeom>
        </p:spPr>
      </p:pic>
      <p:pic>
        <p:nvPicPr>
          <p:cNvPr id="9" name="Picture 8">
            <a:extLst>
              <a:ext uri="{FF2B5EF4-FFF2-40B4-BE49-F238E27FC236}">
                <a16:creationId xmlns:a16="http://schemas.microsoft.com/office/drawing/2014/main" id="{F018B0DB-1580-4944-946E-B4CCF4A13E0C}"/>
              </a:ext>
            </a:extLst>
          </p:cNvPr>
          <p:cNvPicPr>
            <a:picLocks noChangeAspect="1"/>
          </p:cNvPicPr>
          <p:nvPr/>
        </p:nvPicPr>
        <p:blipFill rotWithShape="1">
          <a:blip r:embed="rId3"/>
          <a:srcRect l="8923" t="15214" r="64769" b="25196"/>
          <a:stretch/>
        </p:blipFill>
        <p:spPr>
          <a:xfrm>
            <a:off x="5287240" y="65064"/>
            <a:ext cx="1556692" cy="1983416"/>
          </a:xfrm>
          <a:prstGeom prst="rect">
            <a:avLst/>
          </a:prstGeom>
        </p:spPr>
      </p:pic>
      <p:pic>
        <p:nvPicPr>
          <p:cNvPr id="11" name="Picture 10">
            <a:extLst>
              <a:ext uri="{FF2B5EF4-FFF2-40B4-BE49-F238E27FC236}">
                <a16:creationId xmlns:a16="http://schemas.microsoft.com/office/drawing/2014/main" id="{1EE7927C-CBBD-401D-9214-3892BF8ADB4F}"/>
              </a:ext>
            </a:extLst>
          </p:cNvPr>
          <p:cNvPicPr>
            <a:picLocks noChangeAspect="1"/>
          </p:cNvPicPr>
          <p:nvPr/>
        </p:nvPicPr>
        <p:blipFill rotWithShape="1">
          <a:blip r:embed="rId4"/>
          <a:srcRect l="10538" t="18461" r="44384" b="32993"/>
          <a:stretch/>
        </p:blipFill>
        <p:spPr>
          <a:xfrm>
            <a:off x="4499809" y="2730914"/>
            <a:ext cx="3189661" cy="1932303"/>
          </a:xfrm>
          <a:prstGeom prst="rect">
            <a:avLst/>
          </a:prstGeom>
        </p:spPr>
      </p:pic>
      <p:sp>
        <p:nvSpPr>
          <p:cNvPr id="12" name="Arrow: Bent 11">
            <a:extLst>
              <a:ext uri="{FF2B5EF4-FFF2-40B4-BE49-F238E27FC236}">
                <a16:creationId xmlns:a16="http://schemas.microsoft.com/office/drawing/2014/main" id="{9B248F5C-EEC4-46A0-B3EF-7A511D52319C}"/>
              </a:ext>
            </a:extLst>
          </p:cNvPr>
          <p:cNvSpPr/>
          <p:nvPr/>
        </p:nvSpPr>
        <p:spPr>
          <a:xfrm>
            <a:off x="3671667" y="445025"/>
            <a:ext cx="1667021" cy="734515"/>
          </a:xfrm>
          <a:prstGeom prst="ben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solidFill>
                <a:schemeClr val="tx1"/>
              </a:solidFill>
            </a:endParaRPr>
          </a:p>
        </p:txBody>
      </p:sp>
      <p:sp>
        <p:nvSpPr>
          <p:cNvPr id="13" name="Arrow: Down 12">
            <a:extLst>
              <a:ext uri="{FF2B5EF4-FFF2-40B4-BE49-F238E27FC236}">
                <a16:creationId xmlns:a16="http://schemas.microsoft.com/office/drawing/2014/main" id="{D49C6297-83D1-4E6C-8D41-D149120A4E21}"/>
              </a:ext>
            </a:extLst>
          </p:cNvPr>
          <p:cNvSpPr/>
          <p:nvPr/>
        </p:nvSpPr>
        <p:spPr>
          <a:xfrm>
            <a:off x="5804592" y="2247984"/>
            <a:ext cx="321888" cy="633228"/>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pic>
        <p:nvPicPr>
          <p:cNvPr id="14" name="Google Shape;255;p30">
            <a:extLst>
              <a:ext uri="{FF2B5EF4-FFF2-40B4-BE49-F238E27FC236}">
                <a16:creationId xmlns:a16="http://schemas.microsoft.com/office/drawing/2014/main" id="{1D51E852-ECE6-4DAA-B3BE-4139384385A3}"/>
              </a:ext>
            </a:extLst>
          </p:cNvPr>
          <p:cNvPicPr preferRelativeResize="0"/>
          <p:nvPr/>
        </p:nvPicPr>
        <p:blipFill rotWithShape="1">
          <a:blip r:embed="rId5">
            <a:alphaModFix/>
          </a:blip>
          <a:srcRect b="-1512"/>
          <a:stretch/>
        </p:blipFill>
        <p:spPr>
          <a:xfrm>
            <a:off x="8042575" y="83750"/>
            <a:ext cx="978575" cy="905375"/>
          </a:xfrm>
          <a:prstGeom prst="rect">
            <a:avLst/>
          </a:prstGeom>
          <a:noFill/>
          <a:ln>
            <a:noFill/>
          </a:ln>
        </p:spPr>
      </p:pic>
      <p:sp>
        <p:nvSpPr>
          <p:cNvPr id="15" name="TextBox 14">
            <a:extLst>
              <a:ext uri="{FF2B5EF4-FFF2-40B4-BE49-F238E27FC236}">
                <a16:creationId xmlns:a16="http://schemas.microsoft.com/office/drawing/2014/main" id="{AED28D92-1FB2-41B1-9650-E4E9CA1A5A4B}"/>
              </a:ext>
            </a:extLst>
          </p:cNvPr>
          <p:cNvSpPr txBox="1"/>
          <p:nvPr/>
        </p:nvSpPr>
        <p:spPr>
          <a:xfrm>
            <a:off x="731519" y="4368017"/>
            <a:ext cx="2940148" cy="261610"/>
          </a:xfrm>
          <a:prstGeom prst="rect">
            <a:avLst/>
          </a:prstGeom>
          <a:noFill/>
        </p:spPr>
        <p:txBody>
          <a:bodyPr wrap="square">
            <a:spAutoFit/>
          </a:bodyPr>
          <a:lstStyle/>
          <a:p>
            <a:r>
              <a:rPr lang="en-IN" sz="1100" b="1" dirty="0">
                <a:solidFill>
                  <a:srgbClr val="000000"/>
                </a:solidFill>
                <a:effectLst/>
                <a:latin typeface="Times New Roman" panose="02020603050405020304" pitchFamily="18" charset="0"/>
                <a:ea typeface="Calibri" panose="020F0502020204030204" pitchFamily="34" charset="0"/>
              </a:rPr>
              <a:t>GUI interface for picking an image</a:t>
            </a:r>
            <a:endParaRPr lang="en-IN" sz="1100" dirty="0"/>
          </a:p>
        </p:txBody>
      </p:sp>
      <p:sp>
        <p:nvSpPr>
          <p:cNvPr id="16" name="TextBox 15">
            <a:extLst>
              <a:ext uri="{FF2B5EF4-FFF2-40B4-BE49-F238E27FC236}">
                <a16:creationId xmlns:a16="http://schemas.microsoft.com/office/drawing/2014/main" id="{0F99BB07-5B81-49DC-92CC-84E1FA4868B6}"/>
              </a:ext>
            </a:extLst>
          </p:cNvPr>
          <p:cNvSpPr txBox="1"/>
          <p:nvPr/>
        </p:nvSpPr>
        <p:spPr>
          <a:xfrm>
            <a:off x="5203940" y="2012272"/>
            <a:ext cx="2103120" cy="261610"/>
          </a:xfrm>
          <a:prstGeom prst="rect">
            <a:avLst/>
          </a:prstGeom>
          <a:noFill/>
        </p:spPr>
        <p:txBody>
          <a:bodyPr wrap="square">
            <a:spAutoFit/>
          </a:bodyPr>
          <a:lstStyle/>
          <a:p>
            <a:r>
              <a:rPr lang="en-IN" sz="1100" b="1" dirty="0">
                <a:solidFill>
                  <a:srgbClr val="000000"/>
                </a:solidFill>
                <a:effectLst/>
                <a:latin typeface="Times New Roman" panose="02020603050405020304" pitchFamily="18" charset="0"/>
                <a:ea typeface="Calibri" panose="020F0502020204030204" pitchFamily="34" charset="0"/>
              </a:rPr>
              <a:t>Label of the selected image</a:t>
            </a:r>
            <a:endParaRPr lang="en-IN" sz="1100" dirty="0"/>
          </a:p>
        </p:txBody>
      </p:sp>
      <p:sp>
        <p:nvSpPr>
          <p:cNvPr id="17" name="TextBox 16">
            <a:extLst>
              <a:ext uri="{FF2B5EF4-FFF2-40B4-BE49-F238E27FC236}">
                <a16:creationId xmlns:a16="http://schemas.microsoft.com/office/drawing/2014/main" id="{793A815E-35E1-43C9-82E7-C03C06CE4D45}"/>
              </a:ext>
            </a:extLst>
          </p:cNvPr>
          <p:cNvSpPr txBox="1"/>
          <p:nvPr/>
        </p:nvSpPr>
        <p:spPr>
          <a:xfrm>
            <a:off x="5035127" y="4600096"/>
            <a:ext cx="2440745" cy="276999"/>
          </a:xfrm>
          <a:prstGeom prst="rect">
            <a:avLst/>
          </a:prstGeom>
          <a:noFill/>
        </p:spPr>
        <p:txBody>
          <a:bodyPr wrap="square">
            <a:spAutoFit/>
          </a:bodyPr>
          <a:lstStyle/>
          <a:p>
            <a:r>
              <a:rPr lang="en-IN" sz="1200" b="1" dirty="0">
                <a:solidFill>
                  <a:srgbClr val="000000"/>
                </a:solidFill>
                <a:effectLst/>
                <a:latin typeface="Times New Roman" panose="02020603050405020304" pitchFamily="18" charset="0"/>
                <a:ea typeface="Calibri" panose="020F0502020204030204" pitchFamily="34" charset="0"/>
              </a:rPr>
              <a:t>Remedies of the selected leaf</a:t>
            </a:r>
            <a:endParaRPr lang="en-IN" sz="1200" dirty="0"/>
          </a:p>
        </p:txBody>
      </p:sp>
    </p:spTree>
    <p:extLst>
      <p:ext uri="{BB962C8B-B14F-4D97-AF65-F5344CB8AC3E}">
        <p14:creationId xmlns:p14="http://schemas.microsoft.com/office/powerpoint/2010/main" val="880696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b="1" dirty="0">
                <a:latin typeface="Times New Roman" panose="02020603050405020304" pitchFamily="18" charset="0"/>
                <a:cs typeface="Times New Roman" panose="02020603050405020304" pitchFamily="18" charset="0"/>
              </a:rPr>
              <a:t>Requirements</a:t>
            </a:r>
            <a:endParaRPr lang="en-US" sz="24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108944" y="1137332"/>
            <a:ext cx="3999900" cy="3416400"/>
          </a:xfrm>
        </p:spPr>
        <p:txBody>
          <a:bodyPr/>
          <a:lstStyle/>
          <a:p>
            <a:pPr marL="139700" indent="0">
              <a:buNone/>
            </a:pPr>
            <a:r>
              <a:rPr lang="en-IN" sz="1800" b="1" dirty="0">
                <a:solidFill>
                  <a:schemeClr val="tx1"/>
                </a:solidFill>
                <a:latin typeface="Times New Roman" panose="02020603050405020304" pitchFamily="18" charset="0"/>
                <a:cs typeface="Times New Roman" panose="02020603050405020304" pitchFamily="18" charset="0"/>
              </a:rPr>
              <a:t>Hardware Requirements</a:t>
            </a:r>
            <a:endParaRPr lang="en-IN" sz="1600" b="1"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IN" sz="1600" dirty="0">
                <a:solidFill>
                  <a:schemeClr val="tx1"/>
                </a:solidFill>
                <a:latin typeface="Times New Roman" panose="02020603050405020304" pitchFamily="18" charset="0"/>
                <a:cs typeface="Times New Roman" panose="02020603050405020304" pitchFamily="18" charset="0"/>
              </a:rPr>
              <a:t>Dual Core processor</a:t>
            </a:r>
          </a:p>
          <a:p>
            <a:pPr algn="just">
              <a:lnSpc>
                <a:spcPct val="150000"/>
              </a:lnSpc>
            </a:pPr>
            <a:r>
              <a:rPr lang="en-IN" sz="1600" dirty="0">
                <a:solidFill>
                  <a:schemeClr val="tx1"/>
                </a:solidFill>
                <a:latin typeface="Times New Roman" panose="02020603050405020304" pitchFamily="18" charset="0"/>
                <a:cs typeface="Times New Roman" panose="02020603050405020304" pitchFamily="18" charset="0"/>
              </a:rPr>
              <a:t>RAM minimum 4GB</a:t>
            </a:r>
          </a:p>
          <a:p>
            <a:pPr algn="just">
              <a:lnSpc>
                <a:spcPct val="150000"/>
              </a:lnSpc>
            </a:pPr>
            <a:r>
              <a:rPr lang="en-IN" sz="1600" dirty="0">
                <a:solidFill>
                  <a:schemeClr val="tx1"/>
                </a:solidFill>
                <a:latin typeface="Times New Roman" panose="02020603050405020304" pitchFamily="18" charset="0"/>
                <a:cs typeface="Times New Roman" panose="02020603050405020304" pitchFamily="18" charset="0"/>
              </a:rPr>
              <a:t>Hard Disk minimum 1GB</a:t>
            </a:r>
          </a:p>
          <a:p>
            <a:pPr algn="just">
              <a:lnSpc>
                <a:spcPct val="150000"/>
              </a:lnSpc>
            </a:pPr>
            <a:r>
              <a:rPr lang="en-IN" sz="1600" dirty="0">
                <a:solidFill>
                  <a:schemeClr val="tx1"/>
                </a:solidFill>
                <a:latin typeface="Times New Roman" panose="02020603050405020304" pitchFamily="18" charset="0"/>
                <a:cs typeface="Times New Roman" panose="02020603050405020304" pitchFamily="18" charset="0"/>
              </a:rPr>
              <a:t>Speed 1.1GHZ</a:t>
            </a:r>
          </a:p>
        </p:txBody>
      </p:sp>
      <p:sp>
        <p:nvSpPr>
          <p:cNvPr id="4" name="Text Placeholder 3"/>
          <p:cNvSpPr>
            <a:spLocks noGrp="1"/>
          </p:cNvSpPr>
          <p:nvPr>
            <p:ph type="body" idx="2"/>
          </p:nvPr>
        </p:nvSpPr>
        <p:spPr>
          <a:xfrm>
            <a:off x="3019775" y="1137332"/>
            <a:ext cx="4978411" cy="1773605"/>
          </a:xfrm>
        </p:spPr>
        <p:txBody>
          <a:bodyPr/>
          <a:lstStyle/>
          <a:p>
            <a:pPr marL="139700" indent="0">
              <a:buNone/>
            </a:pPr>
            <a:r>
              <a:rPr lang="en-IN" sz="1800" b="1" dirty="0">
                <a:solidFill>
                  <a:schemeClr val="tx1"/>
                </a:solidFill>
                <a:latin typeface="Times New Roman" panose="02020603050405020304" pitchFamily="18" charset="0"/>
                <a:cs typeface="Times New Roman" panose="02020603050405020304" pitchFamily="18" charset="0"/>
              </a:rPr>
              <a:t>Software Requirement</a:t>
            </a:r>
          </a:p>
          <a:p>
            <a:pPr algn="just">
              <a:lnSpc>
                <a:spcPct val="150000"/>
              </a:lnSpc>
            </a:pPr>
            <a:r>
              <a:rPr lang="en-IN" sz="1600" dirty="0">
                <a:solidFill>
                  <a:schemeClr val="tx1"/>
                </a:solidFill>
                <a:latin typeface="Times New Roman" panose="02020603050405020304" pitchFamily="18" charset="0"/>
                <a:cs typeface="Times New Roman" panose="02020603050405020304" pitchFamily="18" charset="0"/>
              </a:rPr>
              <a:t>Operating system :windows 10</a:t>
            </a:r>
          </a:p>
          <a:p>
            <a:pPr algn="just">
              <a:lnSpc>
                <a:spcPct val="150000"/>
              </a:lnSpc>
            </a:pPr>
            <a:r>
              <a:rPr lang="en-IN" sz="1600" dirty="0">
                <a:solidFill>
                  <a:schemeClr val="tx1"/>
                </a:solidFill>
                <a:latin typeface="Times New Roman" panose="02020603050405020304" pitchFamily="18" charset="0"/>
                <a:cs typeface="Times New Roman" panose="02020603050405020304" pitchFamily="18" charset="0"/>
              </a:rPr>
              <a:t>Frontend GUI : </a:t>
            </a:r>
            <a:r>
              <a:rPr lang="en-IN" sz="1600" dirty="0" err="1">
                <a:solidFill>
                  <a:schemeClr val="tx1"/>
                </a:solidFill>
                <a:latin typeface="Times New Roman" panose="02020603050405020304" pitchFamily="18" charset="0"/>
                <a:cs typeface="Times New Roman" panose="02020603050405020304" pitchFamily="18" charset="0"/>
              </a:rPr>
              <a:t>tkinter</a:t>
            </a:r>
            <a:endParaRPr lang="en-IN" sz="1600"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IN" sz="1600" dirty="0">
                <a:solidFill>
                  <a:schemeClr val="tx1"/>
                </a:solidFill>
                <a:latin typeface="Times New Roman" panose="02020603050405020304" pitchFamily="18" charset="0"/>
                <a:cs typeface="Times New Roman" panose="02020603050405020304" pitchFamily="18" charset="0"/>
              </a:rPr>
              <a:t>IDLE : python 3.6</a:t>
            </a:r>
          </a:p>
          <a:p>
            <a:pPr algn="just">
              <a:lnSpc>
                <a:spcPct val="150000"/>
              </a:lnSpc>
            </a:pPr>
            <a:r>
              <a:rPr lang="en-IN" sz="1600" dirty="0">
                <a:solidFill>
                  <a:schemeClr val="tx1"/>
                </a:solidFill>
                <a:latin typeface="Times New Roman" panose="02020603050405020304" pitchFamily="18" charset="0"/>
                <a:cs typeface="Times New Roman" panose="02020603050405020304" pitchFamily="18" charset="0"/>
              </a:rPr>
              <a:t>Anaconda prompt</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19</a:t>
            </a:fld>
            <a:endParaRPr lang="en"/>
          </a:p>
        </p:txBody>
      </p:sp>
      <p:sp>
        <p:nvSpPr>
          <p:cNvPr id="10" name="Google Shape;257;p30">
            <a:extLst>
              <a:ext uri="{FF2B5EF4-FFF2-40B4-BE49-F238E27FC236}">
                <a16:creationId xmlns:a16="http://schemas.microsoft.com/office/drawing/2014/main" id="{AB9523D1-0A1A-4ACD-A1DB-471285882FE6}"/>
              </a:ext>
            </a:extLst>
          </p:cNvPr>
          <p:cNvSpPr txBox="1"/>
          <p:nvPr/>
        </p:nvSpPr>
        <p:spPr>
          <a:xfrm>
            <a:off x="6306545" y="893153"/>
            <a:ext cx="3383281" cy="4327719"/>
          </a:xfrm>
          <a:prstGeom prst="rect">
            <a:avLst/>
          </a:prstGeom>
          <a:noFill/>
          <a:ln>
            <a:noFill/>
          </a:ln>
        </p:spPr>
        <p:txBody>
          <a:bodyPr spcFirstLastPara="1" wrap="square" lIns="91425" tIns="91425" rIns="91425" bIns="91425" anchor="t" anchorCtr="0">
            <a:noAutofit/>
          </a:bodyPr>
          <a:lstStyle/>
          <a:p>
            <a:pPr marL="0" lvl="0" indent="0" algn="l" rtl="0">
              <a:lnSpc>
                <a:spcPct val="170000"/>
              </a:lnSpc>
              <a:spcBef>
                <a:spcPts val="1100"/>
              </a:spcBef>
              <a:spcAft>
                <a:spcPts val="0"/>
              </a:spcAft>
              <a:buClr>
                <a:schemeClr val="dk1"/>
              </a:buClr>
              <a:buSzPts val="1100"/>
              <a:buFont typeface="Arial"/>
              <a:buNone/>
            </a:pPr>
            <a:r>
              <a:rPr lang="en" sz="1800" b="1" dirty="0">
                <a:highlight>
                  <a:srgbClr val="FFFFFF"/>
                </a:highlight>
                <a:latin typeface="Times New Roman"/>
                <a:ea typeface="Times New Roman"/>
                <a:cs typeface="Times New Roman"/>
                <a:sym typeface="Times New Roman"/>
              </a:rPr>
              <a:t>Libraries and Tools</a:t>
            </a:r>
            <a:endParaRPr sz="1800" b="1" dirty="0">
              <a:highlight>
                <a:srgbClr val="FFFFFF"/>
              </a:highlight>
              <a:latin typeface="Times New Roman"/>
              <a:ea typeface="Times New Roman"/>
              <a:cs typeface="Times New Roman"/>
              <a:sym typeface="Times New Roman"/>
            </a:endParaRPr>
          </a:p>
          <a:p>
            <a:pPr marL="412750" lvl="0" indent="-285750" algn="l" rtl="0">
              <a:lnSpc>
                <a:spcPct val="150000"/>
              </a:lnSpc>
              <a:spcBef>
                <a:spcPts val="800"/>
              </a:spcBef>
              <a:spcAft>
                <a:spcPts val="0"/>
              </a:spcAft>
              <a:buClr>
                <a:srgbClr val="000000"/>
              </a:buClr>
              <a:buSzPct val="108000"/>
              <a:buFont typeface="Arial" panose="020B0604020202020204" pitchFamily="34" charset="0"/>
              <a:buChar char="•"/>
            </a:pPr>
            <a:r>
              <a:rPr lang="en" sz="1600" dirty="0">
                <a:solidFill>
                  <a:schemeClr val="tx1"/>
                </a:solidFill>
                <a:highlight>
                  <a:srgbClr val="FFFFFF"/>
                </a:highlight>
                <a:uFill>
                  <a:noFill/>
                </a:uFill>
                <a:latin typeface="Times New Roman"/>
                <a:ea typeface="Times New Roman"/>
                <a:cs typeface="Times New Roman"/>
                <a:sym typeface="Times New Roman"/>
                <a:hlinkClick r:id="rId2">
                  <a:extLst>
                    <a:ext uri="{A12FA001-AC4F-418D-AE19-62706E023703}">
                      <ahyp:hlinkClr xmlns:ahyp="http://schemas.microsoft.com/office/drawing/2018/hyperlinkcolor" val="tx"/>
                    </a:ext>
                  </a:extLst>
                </a:hlinkClick>
              </a:rPr>
              <a:t>JupyterNotebook</a:t>
            </a:r>
            <a:endParaRPr lang="en" sz="1600" dirty="0">
              <a:solidFill>
                <a:schemeClr val="tx1"/>
              </a:solidFill>
              <a:highlight>
                <a:srgbClr val="FFFFFF"/>
              </a:highlight>
              <a:latin typeface="Times New Roman"/>
              <a:ea typeface="Times New Roman"/>
              <a:cs typeface="Times New Roman"/>
              <a:sym typeface="Times New Roman"/>
            </a:endParaRPr>
          </a:p>
          <a:p>
            <a:pPr marL="412750" lvl="0" indent="-285750" algn="l" rtl="0">
              <a:lnSpc>
                <a:spcPct val="150000"/>
              </a:lnSpc>
              <a:spcBef>
                <a:spcPts val="800"/>
              </a:spcBef>
              <a:spcAft>
                <a:spcPts val="0"/>
              </a:spcAft>
              <a:buClr>
                <a:srgbClr val="000000"/>
              </a:buClr>
              <a:buSzPts val="1600"/>
              <a:buFont typeface="Arial" panose="020B0604020202020204" pitchFamily="34" charset="0"/>
              <a:buChar char="•"/>
            </a:pPr>
            <a:r>
              <a:rPr lang="en" sz="1600" dirty="0">
                <a:solidFill>
                  <a:schemeClr val="tx1"/>
                </a:solidFill>
                <a:highlight>
                  <a:srgbClr val="FFFFFF"/>
                </a:highlight>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OpenCV</a:t>
            </a:r>
            <a:endParaRPr lang="en" sz="1600" dirty="0">
              <a:solidFill>
                <a:schemeClr val="tx1"/>
              </a:solidFill>
              <a:highlight>
                <a:srgbClr val="FFFFFF"/>
              </a:highlight>
              <a:latin typeface="Times New Roman"/>
              <a:ea typeface="Times New Roman"/>
              <a:cs typeface="Times New Roman"/>
              <a:sym typeface="Times New Roman"/>
            </a:endParaRPr>
          </a:p>
          <a:p>
            <a:pPr marL="412750" lvl="0" indent="-285750" algn="l" rtl="0">
              <a:lnSpc>
                <a:spcPct val="150000"/>
              </a:lnSpc>
              <a:spcBef>
                <a:spcPts val="800"/>
              </a:spcBef>
              <a:spcAft>
                <a:spcPts val="0"/>
              </a:spcAft>
              <a:buClr>
                <a:srgbClr val="000000"/>
              </a:buClr>
              <a:buSzPts val="1600"/>
              <a:buFont typeface="Arial" panose="020B0604020202020204" pitchFamily="34" charset="0"/>
              <a:buChar char="•"/>
            </a:pPr>
            <a:r>
              <a:rPr lang="en" sz="1600" dirty="0">
                <a:solidFill>
                  <a:schemeClr val="tx1"/>
                </a:solidFill>
                <a:highlight>
                  <a:srgbClr val="FFFFFF"/>
                </a:highlight>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Scikit-learn</a:t>
            </a:r>
            <a:endParaRPr lang="en" sz="1600" dirty="0">
              <a:solidFill>
                <a:schemeClr val="tx1"/>
              </a:solidFill>
              <a:highlight>
                <a:srgbClr val="FFFFFF"/>
              </a:highlight>
              <a:latin typeface="Times New Roman"/>
              <a:ea typeface="Times New Roman"/>
              <a:cs typeface="Times New Roman"/>
              <a:sym typeface="Times New Roman"/>
            </a:endParaRPr>
          </a:p>
          <a:p>
            <a:pPr marL="412750" lvl="0" indent="-285750" algn="l" rtl="0">
              <a:lnSpc>
                <a:spcPct val="150000"/>
              </a:lnSpc>
              <a:spcBef>
                <a:spcPts val="800"/>
              </a:spcBef>
              <a:spcAft>
                <a:spcPts val="0"/>
              </a:spcAft>
              <a:buClr>
                <a:srgbClr val="000000"/>
              </a:buClr>
              <a:buSzPts val="1600"/>
              <a:buFont typeface="Arial" panose="020B0604020202020204" pitchFamily="34" charset="0"/>
              <a:buChar char="•"/>
            </a:pPr>
            <a:r>
              <a:rPr lang="en" sz="1600" u="sng" dirty="0">
                <a:solidFill>
                  <a:schemeClr val="tx1"/>
                </a:solidFill>
                <a:highlight>
                  <a:srgbClr val="FFFFFF"/>
                </a:highlight>
                <a:uFill>
                  <a:noFill/>
                </a:uFill>
                <a:latin typeface="Times New Roman"/>
                <a:cs typeface="Times New Roman"/>
              </a:rPr>
              <a:t>Matplotlib</a:t>
            </a:r>
          </a:p>
          <a:p>
            <a:pPr marL="412750" lvl="0" indent="-285750" algn="l" rtl="0">
              <a:lnSpc>
                <a:spcPct val="150000"/>
              </a:lnSpc>
              <a:spcBef>
                <a:spcPts val="800"/>
              </a:spcBef>
              <a:spcAft>
                <a:spcPts val="0"/>
              </a:spcAft>
              <a:buClr>
                <a:srgbClr val="000000"/>
              </a:buClr>
              <a:buSzPts val="1600"/>
              <a:buFont typeface="Arial" panose="020B0604020202020204" pitchFamily="34" charset="0"/>
              <a:buChar char="•"/>
            </a:pPr>
            <a:r>
              <a:rPr lang="en" sz="1600" u="sng" dirty="0">
                <a:solidFill>
                  <a:schemeClr val="tx1"/>
                </a:solidFill>
                <a:highlight>
                  <a:srgbClr val="FFFFFF"/>
                </a:highlight>
                <a:uFill>
                  <a:noFill/>
                </a:uFill>
                <a:latin typeface="Times New Roman"/>
                <a:cs typeface="Times New Roman"/>
              </a:rPr>
              <a:t>Numpy</a:t>
            </a:r>
          </a:p>
          <a:p>
            <a:pPr marL="412750" lvl="0" indent="-285750" algn="l" rtl="0">
              <a:lnSpc>
                <a:spcPct val="150000"/>
              </a:lnSpc>
              <a:spcBef>
                <a:spcPts val="800"/>
              </a:spcBef>
              <a:spcAft>
                <a:spcPts val="0"/>
              </a:spcAft>
              <a:buClr>
                <a:srgbClr val="000000"/>
              </a:buClr>
              <a:buSzPts val="1600"/>
              <a:buFont typeface="Arial" panose="020B0604020202020204" pitchFamily="34" charset="0"/>
              <a:buChar char="•"/>
            </a:pPr>
            <a:r>
              <a:rPr lang="en" sz="1600" u="sng" dirty="0">
                <a:solidFill>
                  <a:schemeClr val="tx1"/>
                </a:solidFill>
                <a:highlight>
                  <a:srgbClr val="FFFFFF"/>
                </a:highlight>
                <a:uFill>
                  <a:noFill/>
                </a:uFill>
                <a:latin typeface="Times New Roman"/>
                <a:cs typeface="Times New Roman"/>
              </a:rPr>
              <a:t>Pandas</a:t>
            </a:r>
          </a:p>
          <a:p>
            <a:pPr marL="412750" lvl="0" indent="-285750" algn="l" rtl="0">
              <a:lnSpc>
                <a:spcPct val="150000"/>
              </a:lnSpc>
              <a:spcBef>
                <a:spcPts val="800"/>
              </a:spcBef>
              <a:spcAft>
                <a:spcPts val="0"/>
              </a:spcAft>
              <a:buClr>
                <a:srgbClr val="000000"/>
              </a:buClr>
              <a:buSzPts val="1600"/>
              <a:buFont typeface="Arial" panose="020B0604020202020204" pitchFamily="34" charset="0"/>
              <a:buChar char="•"/>
            </a:pPr>
            <a:r>
              <a:rPr lang="en" sz="1600" u="sng" dirty="0">
                <a:solidFill>
                  <a:schemeClr val="tx1"/>
                </a:solidFill>
                <a:highlight>
                  <a:srgbClr val="FFFFFF"/>
                </a:highlight>
                <a:uFill>
                  <a:noFill/>
                </a:uFill>
                <a:latin typeface="Times New Roman"/>
                <a:cs typeface="Times New Roman"/>
              </a:rPr>
              <a:t>tkinter</a:t>
            </a:r>
          </a:p>
          <a:p>
            <a:pPr marL="457200" lvl="0" indent="-330200" algn="l">
              <a:lnSpc>
                <a:spcPct val="162500"/>
              </a:lnSpc>
              <a:spcBef>
                <a:spcPts val="0"/>
              </a:spcBef>
              <a:spcAft>
                <a:spcPts val="0"/>
              </a:spcAft>
              <a:buSzPts val="1600"/>
              <a:buAutoNum type="arabicPeriod"/>
            </a:pPr>
            <a:endParaRPr lang="en" sz="1600" u="sng" dirty="0">
              <a:solidFill>
                <a:schemeClr val="accent5"/>
              </a:solidFill>
              <a:highlight>
                <a:srgbClr val="FFFFFF"/>
              </a:highlight>
              <a:uFill>
                <a:noFill/>
              </a:uFill>
              <a:latin typeface="Times New Roman"/>
              <a:cs typeface="Times New Roman"/>
            </a:endParaRPr>
          </a:p>
          <a:p>
            <a:pPr marL="457200" indent="-330200">
              <a:lnSpc>
                <a:spcPct val="162500"/>
              </a:lnSpc>
              <a:buSzPts val="1600"/>
              <a:buAutoNum type="arabicPeriod"/>
            </a:pPr>
            <a:endParaRPr lang="en" sz="1600" dirty="0">
              <a:highlight>
                <a:srgbClr val="FFFFFF"/>
              </a:highlight>
              <a:uFill>
                <a:noFill/>
              </a:uFill>
              <a:latin typeface="Times New Roman"/>
              <a:cs typeface="Times New Roman"/>
            </a:endParaRPr>
          </a:p>
          <a:p>
            <a:endParaRPr lang="en-US" dirty="0"/>
          </a:p>
        </p:txBody>
      </p:sp>
      <p:pic>
        <p:nvPicPr>
          <p:cNvPr id="7" name="Google Shape;126;p20">
            <a:extLst>
              <a:ext uri="{FF2B5EF4-FFF2-40B4-BE49-F238E27FC236}">
                <a16:creationId xmlns:a16="http://schemas.microsoft.com/office/drawing/2014/main" id="{0D947FBC-3850-44DF-80FE-5B6F23BD7927}"/>
              </a:ext>
            </a:extLst>
          </p:cNvPr>
          <p:cNvPicPr preferRelativeResize="0"/>
          <p:nvPr/>
        </p:nvPicPr>
        <p:blipFill rotWithShape="1">
          <a:blip r:embed="rId5">
            <a:alphaModFix/>
          </a:blip>
          <a:srcRect b="-1512"/>
          <a:stretch/>
        </p:blipFill>
        <p:spPr>
          <a:xfrm>
            <a:off x="7853725" y="231957"/>
            <a:ext cx="978575" cy="905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Times New Roman"/>
                <a:ea typeface="Times New Roman"/>
                <a:cs typeface="Times New Roman"/>
                <a:sym typeface="Times New Roman"/>
              </a:rPr>
              <a:t>Contents</a:t>
            </a:r>
            <a:endParaRPr sz="2400" b="1" dirty="0">
              <a:latin typeface="Times New Roman"/>
              <a:ea typeface="Times New Roman"/>
              <a:cs typeface="Times New Roman"/>
              <a:sym typeface="Times New Roman"/>
            </a:endParaRPr>
          </a:p>
        </p:txBody>
      </p:sp>
      <p:sp>
        <p:nvSpPr>
          <p:cNvPr id="68" name="Google Shape;68;p14"/>
          <p:cNvSpPr txBox="1">
            <a:spLocks noGrp="1"/>
          </p:cNvSpPr>
          <p:nvPr>
            <p:ph type="body" idx="1"/>
          </p:nvPr>
        </p:nvSpPr>
        <p:spPr>
          <a:xfrm>
            <a:off x="311700" y="1167175"/>
            <a:ext cx="8520600" cy="3416400"/>
          </a:xfrm>
          <a:prstGeom prst="rect">
            <a:avLst/>
          </a:prstGeom>
        </p:spPr>
        <p:txBody>
          <a:bodyPr spcFirstLastPara="1" wrap="square" lIns="91425" tIns="91425" rIns="91425" bIns="91425" anchor="t" anchorCtr="0">
            <a:noAutofit/>
          </a:bodyPr>
          <a:lstStyle/>
          <a:p>
            <a:pPr>
              <a:buClr>
                <a:srgbClr val="000000"/>
              </a:buClr>
              <a:buFont typeface="Times"/>
              <a:buAutoNum type="arabicPeriod"/>
            </a:pPr>
            <a:r>
              <a:rPr lang="en-IN" dirty="0">
                <a:solidFill>
                  <a:srgbClr val="000000"/>
                </a:solidFill>
                <a:latin typeface="Times"/>
                <a:ea typeface="Times"/>
                <a:cs typeface="Times"/>
                <a:sym typeface="Times"/>
              </a:rPr>
              <a:t>Introduction</a:t>
            </a:r>
          </a:p>
          <a:p>
            <a:pPr>
              <a:buClr>
                <a:srgbClr val="000000"/>
              </a:buClr>
              <a:buFont typeface="Times"/>
              <a:buAutoNum type="arabicPeriod"/>
            </a:pPr>
            <a:r>
              <a:rPr lang="en" dirty="0">
                <a:solidFill>
                  <a:srgbClr val="000000"/>
                </a:solidFill>
                <a:latin typeface="Times"/>
                <a:ea typeface="Times"/>
                <a:cs typeface="Times"/>
                <a:sym typeface="Times"/>
              </a:rPr>
              <a:t>Objective</a:t>
            </a:r>
            <a:endParaRPr dirty="0">
              <a:solidFill>
                <a:srgbClr val="000000"/>
              </a:solidFill>
              <a:latin typeface="Times"/>
              <a:ea typeface="Times"/>
              <a:cs typeface="Times"/>
              <a:sym typeface="Times"/>
            </a:endParaRPr>
          </a:p>
          <a:p>
            <a:pPr marL="457200" lvl="0" indent="-342900" algn="l" rtl="0">
              <a:spcBef>
                <a:spcPts val="0"/>
              </a:spcBef>
              <a:spcAft>
                <a:spcPts val="0"/>
              </a:spcAft>
              <a:buClr>
                <a:srgbClr val="000000"/>
              </a:buClr>
              <a:buSzPts val="1800"/>
              <a:buFont typeface="Times"/>
              <a:buAutoNum type="arabicPeriod"/>
            </a:pPr>
            <a:r>
              <a:rPr lang="en" dirty="0">
                <a:solidFill>
                  <a:srgbClr val="000000"/>
                </a:solidFill>
                <a:latin typeface="Times"/>
                <a:ea typeface="Times"/>
                <a:cs typeface="Times"/>
                <a:sym typeface="Times"/>
              </a:rPr>
              <a:t>Problem Statement</a:t>
            </a:r>
            <a:endParaRPr dirty="0">
              <a:solidFill>
                <a:srgbClr val="000000"/>
              </a:solidFill>
              <a:latin typeface="Times"/>
              <a:ea typeface="Times"/>
              <a:cs typeface="Times"/>
              <a:sym typeface="Times"/>
            </a:endParaRPr>
          </a:p>
          <a:p>
            <a:pPr marL="457200" lvl="0" indent="-342900" algn="l" rtl="0">
              <a:lnSpc>
                <a:spcPct val="100000"/>
              </a:lnSpc>
              <a:spcBef>
                <a:spcPts val="0"/>
              </a:spcBef>
              <a:spcAft>
                <a:spcPts val="0"/>
              </a:spcAft>
              <a:buClr>
                <a:srgbClr val="000000"/>
              </a:buClr>
              <a:buSzPts val="1800"/>
              <a:buFont typeface="Times"/>
              <a:buAutoNum type="arabicPeriod"/>
            </a:pPr>
            <a:r>
              <a:rPr lang="en" dirty="0">
                <a:solidFill>
                  <a:srgbClr val="000000"/>
                </a:solidFill>
                <a:latin typeface="Times"/>
                <a:ea typeface="Times"/>
                <a:cs typeface="Times"/>
                <a:sym typeface="Times"/>
              </a:rPr>
              <a:t>Literature Survey</a:t>
            </a:r>
            <a:endParaRPr dirty="0">
              <a:solidFill>
                <a:srgbClr val="000000"/>
              </a:solidFill>
              <a:latin typeface="Times"/>
              <a:ea typeface="Times"/>
              <a:cs typeface="Times"/>
              <a:sym typeface="Times"/>
            </a:endParaRPr>
          </a:p>
          <a:p>
            <a:pPr marL="457200" lvl="0" indent="-342900" algn="l" rtl="0">
              <a:lnSpc>
                <a:spcPct val="100000"/>
              </a:lnSpc>
              <a:spcBef>
                <a:spcPts val="0"/>
              </a:spcBef>
              <a:spcAft>
                <a:spcPts val="0"/>
              </a:spcAft>
              <a:buClr>
                <a:srgbClr val="000000"/>
              </a:buClr>
              <a:buSzPts val="1800"/>
              <a:buFont typeface="Times"/>
              <a:buAutoNum type="arabicPeriod"/>
            </a:pPr>
            <a:r>
              <a:rPr lang="en" sz="1800" dirty="0">
                <a:solidFill>
                  <a:srgbClr val="000000"/>
                </a:solidFill>
                <a:latin typeface="Times"/>
                <a:ea typeface="Times"/>
                <a:cs typeface="Times"/>
                <a:sym typeface="Times"/>
              </a:rPr>
              <a:t>Architecture for classification of Leaf Species</a:t>
            </a:r>
            <a:endParaRPr lang="en" dirty="0">
              <a:solidFill>
                <a:srgbClr val="000000"/>
              </a:solidFill>
              <a:latin typeface="Times"/>
              <a:ea typeface="Times"/>
              <a:cs typeface="Times"/>
              <a:sym typeface="Times"/>
            </a:endParaRPr>
          </a:p>
          <a:p>
            <a:pPr marL="457200" lvl="0" indent="-342900" algn="l" rtl="0">
              <a:lnSpc>
                <a:spcPct val="100000"/>
              </a:lnSpc>
              <a:spcBef>
                <a:spcPts val="0"/>
              </a:spcBef>
              <a:spcAft>
                <a:spcPts val="0"/>
              </a:spcAft>
              <a:buClr>
                <a:srgbClr val="000000"/>
              </a:buClr>
              <a:buSzPts val="1800"/>
              <a:buFont typeface="Times"/>
              <a:buAutoNum type="arabicPeriod"/>
            </a:pPr>
            <a:r>
              <a:rPr lang="en" dirty="0">
                <a:solidFill>
                  <a:schemeClr val="dk1"/>
                </a:solidFill>
                <a:latin typeface="Times"/>
                <a:ea typeface="Times"/>
                <a:cs typeface="Times"/>
                <a:sym typeface="Times"/>
              </a:rPr>
              <a:t>Implementation</a:t>
            </a:r>
          </a:p>
          <a:p>
            <a:pPr marL="457200" lvl="0" indent="-342900" algn="l" rtl="0">
              <a:lnSpc>
                <a:spcPct val="100000"/>
              </a:lnSpc>
              <a:spcBef>
                <a:spcPts val="0"/>
              </a:spcBef>
              <a:spcAft>
                <a:spcPts val="0"/>
              </a:spcAft>
              <a:buClr>
                <a:schemeClr val="dk1"/>
              </a:buClr>
              <a:buSzPts val="1800"/>
              <a:buFont typeface="Times"/>
              <a:buAutoNum type="arabicPeriod"/>
            </a:pPr>
            <a:r>
              <a:rPr lang="en" dirty="0">
                <a:solidFill>
                  <a:schemeClr val="dk1"/>
                </a:solidFill>
                <a:latin typeface="Times"/>
                <a:ea typeface="Times"/>
                <a:cs typeface="Times"/>
                <a:sym typeface="Times"/>
              </a:rPr>
              <a:t>Results</a:t>
            </a:r>
            <a:endParaRPr dirty="0">
              <a:solidFill>
                <a:schemeClr val="dk1"/>
              </a:solidFill>
              <a:latin typeface="Times"/>
              <a:ea typeface="Times"/>
              <a:cs typeface="Times"/>
              <a:sym typeface="Times"/>
            </a:endParaRPr>
          </a:p>
          <a:p>
            <a:pPr marL="457200" lvl="0" indent="-342900" algn="l" rtl="0">
              <a:lnSpc>
                <a:spcPct val="100000"/>
              </a:lnSpc>
              <a:spcBef>
                <a:spcPts val="0"/>
              </a:spcBef>
              <a:spcAft>
                <a:spcPts val="0"/>
              </a:spcAft>
              <a:buClr>
                <a:schemeClr val="dk1"/>
              </a:buClr>
              <a:buSzPts val="1800"/>
              <a:buFont typeface="Times"/>
              <a:buAutoNum type="arabicPeriod"/>
            </a:pPr>
            <a:r>
              <a:rPr lang="en" dirty="0">
                <a:solidFill>
                  <a:schemeClr val="dk1"/>
                </a:solidFill>
                <a:latin typeface="Times"/>
                <a:ea typeface="Times"/>
                <a:cs typeface="Times"/>
                <a:sym typeface="Times"/>
              </a:rPr>
              <a:t>Requirements</a:t>
            </a:r>
          </a:p>
          <a:p>
            <a:pPr marL="457200" lvl="0" indent="-342900" algn="l" rtl="0">
              <a:lnSpc>
                <a:spcPct val="100000"/>
              </a:lnSpc>
              <a:spcBef>
                <a:spcPts val="0"/>
              </a:spcBef>
              <a:spcAft>
                <a:spcPts val="0"/>
              </a:spcAft>
              <a:buClr>
                <a:schemeClr val="dk1"/>
              </a:buClr>
              <a:buSzPts val="1800"/>
              <a:buFont typeface="Times"/>
              <a:buAutoNum type="arabicPeriod"/>
            </a:pPr>
            <a:r>
              <a:rPr lang="en" dirty="0">
                <a:solidFill>
                  <a:schemeClr val="dk1"/>
                </a:solidFill>
                <a:latin typeface="Times"/>
                <a:ea typeface="Times"/>
                <a:cs typeface="Times"/>
                <a:sym typeface="Times"/>
              </a:rPr>
              <a:t>Advantages</a:t>
            </a:r>
          </a:p>
          <a:p>
            <a:pPr marL="457200" lvl="0" indent="-342900" algn="l" rtl="0">
              <a:lnSpc>
                <a:spcPct val="100000"/>
              </a:lnSpc>
              <a:spcBef>
                <a:spcPts val="0"/>
              </a:spcBef>
              <a:spcAft>
                <a:spcPts val="0"/>
              </a:spcAft>
              <a:buClr>
                <a:schemeClr val="dk1"/>
              </a:buClr>
              <a:buSzPts val="1800"/>
              <a:buFont typeface="Times"/>
              <a:buAutoNum type="arabicPeriod"/>
            </a:pPr>
            <a:r>
              <a:rPr lang="en" dirty="0">
                <a:solidFill>
                  <a:schemeClr val="dk1"/>
                </a:solidFill>
                <a:latin typeface="Times"/>
                <a:ea typeface="Times"/>
                <a:cs typeface="Times"/>
                <a:sym typeface="Times"/>
              </a:rPr>
              <a:t>Conclusion</a:t>
            </a:r>
            <a:endParaRPr dirty="0">
              <a:solidFill>
                <a:schemeClr val="dk1"/>
              </a:solidFill>
              <a:latin typeface="Times"/>
              <a:ea typeface="Times"/>
              <a:cs typeface="Times"/>
              <a:sym typeface="Times"/>
            </a:endParaRPr>
          </a:p>
          <a:p>
            <a:pPr marL="457200" lvl="0" indent="-342900" algn="l" rtl="0">
              <a:lnSpc>
                <a:spcPct val="100000"/>
              </a:lnSpc>
              <a:spcBef>
                <a:spcPts val="0"/>
              </a:spcBef>
              <a:spcAft>
                <a:spcPts val="0"/>
              </a:spcAft>
              <a:buClr>
                <a:schemeClr val="dk1"/>
              </a:buClr>
              <a:buSzPts val="1800"/>
              <a:buFont typeface="Times"/>
              <a:buAutoNum type="arabicPeriod"/>
            </a:pPr>
            <a:r>
              <a:rPr lang="en" dirty="0">
                <a:solidFill>
                  <a:schemeClr val="dk1"/>
                </a:solidFill>
                <a:latin typeface="Times"/>
                <a:ea typeface="Times"/>
                <a:cs typeface="Times"/>
                <a:sym typeface="Times"/>
              </a:rPr>
              <a:t>References</a:t>
            </a:r>
            <a:endParaRPr sz="2400" dirty="0">
              <a:latin typeface="Times"/>
              <a:ea typeface="Times"/>
              <a:cs typeface="Times"/>
              <a:sym typeface="Times"/>
            </a:endParaRPr>
          </a:p>
          <a:p>
            <a:pPr marL="0" lvl="0" indent="0" algn="l" rtl="0">
              <a:spcBef>
                <a:spcPts val="1600"/>
              </a:spcBef>
              <a:spcAft>
                <a:spcPts val="0"/>
              </a:spcAft>
              <a:buNone/>
            </a:pPr>
            <a:endParaRPr sz="2400" dirty="0">
              <a:latin typeface="Times"/>
              <a:ea typeface="Times"/>
              <a:cs typeface="Times"/>
              <a:sym typeface="Times"/>
            </a:endParaRPr>
          </a:p>
          <a:p>
            <a:pPr marL="0" lvl="0" indent="0" algn="l" rtl="0">
              <a:spcBef>
                <a:spcPts val="1600"/>
              </a:spcBef>
              <a:spcAft>
                <a:spcPts val="1600"/>
              </a:spcAft>
              <a:buNone/>
            </a:pPr>
            <a:endParaRPr sz="2400" dirty="0">
              <a:latin typeface="Times"/>
              <a:ea typeface="Times"/>
              <a:cs typeface="Times"/>
              <a:sym typeface="Times"/>
            </a:endParaRPr>
          </a:p>
        </p:txBody>
      </p:sp>
      <p:sp>
        <p:nvSpPr>
          <p:cNvPr id="69" name="Google Shape;69;p14"/>
          <p:cNvSpPr txBox="1"/>
          <p:nvPr/>
        </p:nvSpPr>
        <p:spPr>
          <a:xfrm>
            <a:off x="7707625" y="259475"/>
            <a:ext cx="1037700" cy="8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0" name="Google Shape;70;p14"/>
          <p:cNvPicPr preferRelativeResize="0"/>
          <p:nvPr/>
        </p:nvPicPr>
        <p:blipFill rotWithShape="1">
          <a:blip r:embed="rId3">
            <a:alphaModFix/>
          </a:blip>
          <a:srcRect b="-1512"/>
          <a:stretch/>
        </p:blipFill>
        <p:spPr>
          <a:xfrm>
            <a:off x="7920475" y="234138"/>
            <a:ext cx="978575" cy="905375"/>
          </a:xfrm>
          <a:prstGeom prst="rect">
            <a:avLst/>
          </a:prstGeom>
          <a:noFill/>
          <a:ln>
            <a:noFill/>
          </a:ln>
        </p:spPr>
      </p:pic>
      <p:sp>
        <p:nvSpPr>
          <p:cNvPr id="72" name="Google Shape;72;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b="1" dirty="0">
                <a:latin typeface="Times New Roman" panose="02020603050405020304" pitchFamily="18" charset="0"/>
                <a:cs typeface="Times New Roman" panose="02020603050405020304" pitchFamily="18" charset="0"/>
              </a:rPr>
              <a:t>Advantages</a:t>
            </a:r>
            <a:endParaRPr lang="en-US" sz="24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311700" y="1152475"/>
            <a:ext cx="8709458" cy="3416400"/>
          </a:xfrm>
        </p:spPr>
        <p:txBody>
          <a:bodyPr/>
          <a:lstStyle/>
          <a:p>
            <a:pPr algn="just">
              <a:lnSpc>
                <a:spcPct val="150000"/>
              </a:lnSpc>
            </a:pPr>
            <a:r>
              <a:rPr lang="en-IN" sz="1600" dirty="0">
                <a:solidFill>
                  <a:srgbClr val="000000"/>
                </a:solidFill>
                <a:effectLst/>
                <a:latin typeface="Times New Roman" panose="02020603050405020304" pitchFamily="18" charset="0"/>
                <a:ea typeface="Calibri" panose="020F0502020204030204" pitchFamily="34" charset="0"/>
              </a:rPr>
              <a:t>SVM was found to be competitive with the best current machine learning methods. The computational complexity of SVM is reduced to a quadratic optimization problem, making the complexity of the decision rule and the frequency of error easy to regulate.</a:t>
            </a:r>
          </a:p>
          <a:p>
            <a:pPr algn="just">
              <a:lnSpc>
                <a:spcPct val="150000"/>
              </a:lnSpc>
            </a:pPr>
            <a:r>
              <a:rPr lang="en-IN" sz="1600" dirty="0">
                <a:solidFill>
                  <a:srgbClr val="000000"/>
                </a:solidFill>
                <a:latin typeface="Times New Roman" panose="02020603050405020304" pitchFamily="18" charset="0"/>
              </a:rPr>
              <a:t>Identifying medicinal values getting from the leaf for example: blue indigo has medicinal values which helps to reduce ringworms, sores on skin and mouth ulcers.</a:t>
            </a:r>
            <a:endParaRPr lang="en-US" sz="1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20</a:t>
            </a:fld>
            <a:endParaRPr lang="en"/>
          </a:p>
        </p:txBody>
      </p:sp>
      <p:pic>
        <p:nvPicPr>
          <p:cNvPr id="5" name="Google Shape;126;p20">
            <a:extLst>
              <a:ext uri="{FF2B5EF4-FFF2-40B4-BE49-F238E27FC236}">
                <a16:creationId xmlns:a16="http://schemas.microsoft.com/office/drawing/2014/main" id="{6E42BE9B-C498-4AE4-AE5E-B605FBF6CD45}"/>
              </a:ext>
            </a:extLst>
          </p:cNvPr>
          <p:cNvPicPr preferRelativeResize="0"/>
          <p:nvPr/>
        </p:nvPicPr>
        <p:blipFill rotWithShape="1">
          <a:blip r:embed="rId2">
            <a:alphaModFix/>
          </a:blip>
          <a:srcRect b="-1512"/>
          <a:stretch/>
        </p:blipFill>
        <p:spPr>
          <a:xfrm>
            <a:off x="7920475" y="234138"/>
            <a:ext cx="978575" cy="905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b="1" dirty="0">
                <a:latin typeface="Times New Roman" panose="02020603050405020304" pitchFamily="18" charset="0"/>
                <a:cs typeface="Times New Roman" panose="02020603050405020304" pitchFamily="18" charset="0"/>
              </a:rPr>
              <a:t>Conclusion</a:t>
            </a:r>
            <a:endParaRPr lang="en-US" sz="24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311700" y="1017725"/>
            <a:ext cx="8520600" cy="3416400"/>
          </a:xfrm>
        </p:spPr>
        <p:txBody>
          <a:bodyPr anchor="t"/>
          <a:lstStyle/>
          <a:p>
            <a:pPr algn="just">
              <a:lnSpc>
                <a:spcPct val="150000"/>
              </a:lnSpc>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dataset reveal 32 different types of plant leaves. </a:t>
            </a:r>
          </a:p>
          <a:p>
            <a:pPr algn="just">
              <a:lnSpc>
                <a:spcPct val="150000"/>
              </a:lnSpc>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classification method is based on the SVM classifier, which has a higher accuracy, faster training speed, and a simple structure.</a:t>
            </a:r>
          </a:p>
          <a:p>
            <a:pPr algn="just">
              <a:lnSpc>
                <a:spcPct val="150000"/>
              </a:lnSpc>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Feature Extraction processes the image to get 12 features to construct the SVM input vector. </a:t>
            </a:r>
          </a:p>
          <a:p>
            <a:pPr algn="just">
              <a:lnSpc>
                <a:spcPct val="150000"/>
              </a:lnSpc>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accuracy and execution time of the proposed solution are used to test its performance. The efficiency of the classifier can be enhanced in future research by integrating efficient kernel functions.</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21</a:t>
            </a:fld>
            <a:endParaRPr lang="en"/>
          </a:p>
        </p:txBody>
      </p:sp>
      <p:pic>
        <p:nvPicPr>
          <p:cNvPr id="5" name="Google Shape;126;p20">
            <a:extLst>
              <a:ext uri="{FF2B5EF4-FFF2-40B4-BE49-F238E27FC236}">
                <a16:creationId xmlns:a16="http://schemas.microsoft.com/office/drawing/2014/main" id="{547E8526-B4C9-48E1-89E8-D9B3E566A09F}"/>
              </a:ext>
            </a:extLst>
          </p:cNvPr>
          <p:cNvPicPr preferRelativeResize="0"/>
          <p:nvPr/>
        </p:nvPicPr>
        <p:blipFill rotWithShape="1">
          <a:blip r:embed="rId2">
            <a:alphaModFix/>
          </a:blip>
          <a:srcRect b="-1512"/>
          <a:stretch/>
        </p:blipFill>
        <p:spPr>
          <a:xfrm>
            <a:off x="7853725" y="170833"/>
            <a:ext cx="978575" cy="905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E698C-6FB9-48C3-9446-E83AD3505A20}"/>
              </a:ext>
            </a:extLst>
          </p:cNvPr>
          <p:cNvSpPr>
            <a:spLocks noGrp="1"/>
          </p:cNvSpPr>
          <p:nvPr>
            <p:ph type="title"/>
          </p:nvPr>
        </p:nvSpPr>
        <p:spPr/>
        <p:txBody>
          <a:bodyPr/>
          <a:lstStyle/>
          <a:p>
            <a:r>
              <a:rPr lang="en-IN" sz="2400" b="1" dirty="0">
                <a:latin typeface="Times New Roman" panose="02020603050405020304" pitchFamily="18" charset="0"/>
                <a:cs typeface="Times New Roman" panose="02020603050405020304" pitchFamily="18" charset="0"/>
              </a:rPr>
              <a:t>Future Enhancements</a:t>
            </a:r>
          </a:p>
        </p:txBody>
      </p:sp>
      <p:sp>
        <p:nvSpPr>
          <p:cNvPr id="3" name="Text Placeholder 2">
            <a:extLst>
              <a:ext uri="{FF2B5EF4-FFF2-40B4-BE49-F238E27FC236}">
                <a16:creationId xmlns:a16="http://schemas.microsoft.com/office/drawing/2014/main" id="{1FE902C1-977E-438E-B4E7-63217FB476F2}"/>
              </a:ext>
            </a:extLst>
          </p:cNvPr>
          <p:cNvSpPr>
            <a:spLocks noGrp="1"/>
          </p:cNvSpPr>
          <p:nvPr>
            <p:ph type="body" idx="1"/>
          </p:nvPr>
        </p:nvSpPr>
        <p:spPr/>
        <p:txBody>
          <a:bodyPr/>
          <a:lstStyle/>
          <a:p>
            <a:pPr>
              <a:lnSpc>
                <a:spcPct val="150000"/>
              </a:lnSpc>
            </a:pPr>
            <a:r>
              <a:rPr lang="en-US" sz="1600" dirty="0">
                <a:solidFill>
                  <a:schemeClr val="tx1"/>
                </a:solidFill>
                <a:latin typeface="Times New Roman" panose="02020603050405020304" pitchFamily="18" charset="0"/>
                <a:cs typeface="Times New Roman" panose="02020603050405020304" pitchFamily="18" charset="0"/>
              </a:rPr>
              <a:t>By creating Mobile Application That can detect the Medicinal Remedies of the leaf which is surrounding to us.</a:t>
            </a:r>
          </a:p>
          <a:p>
            <a:pPr>
              <a:lnSpc>
                <a:spcPct val="150000"/>
              </a:lnSpc>
            </a:pPr>
            <a:r>
              <a:rPr lang="en-US" sz="1600" dirty="0">
                <a:solidFill>
                  <a:schemeClr val="tx1"/>
                </a:solidFill>
                <a:latin typeface="Times New Roman" panose="02020603050405020304" pitchFamily="18" charset="0"/>
                <a:cs typeface="Times New Roman" panose="02020603050405020304" pitchFamily="18" charset="0"/>
              </a:rPr>
              <a:t>The Performance of the model can increase by using the various kernel parameters.</a:t>
            </a:r>
          </a:p>
          <a:p>
            <a:pPr>
              <a:lnSpc>
                <a:spcPct val="150000"/>
              </a:lnSpc>
            </a:pPr>
            <a:r>
              <a:rPr lang="en-US" sz="1600" dirty="0">
                <a:solidFill>
                  <a:schemeClr val="tx1"/>
                </a:solidFill>
                <a:latin typeface="Times New Roman" panose="02020603050405020304" pitchFamily="18" charset="0"/>
                <a:cs typeface="Times New Roman" panose="02020603050405020304" pitchFamily="18" charset="0"/>
              </a:rPr>
              <a:t>The feature extraction part will be ignored while using Deep Learning Algorithms, resulting in a higher score.</a:t>
            </a:r>
          </a:p>
          <a:p>
            <a:pPr marL="114300" indent="0">
              <a:buNone/>
            </a:pP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E0F1FC0-DD30-4D20-A705-B0D25AA14D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22</a:t>
            </a:fld>
            <a:endParaRPr lang="en"/>
          </a:p>
        </p:txBody>
      </p:sp>
      <p:pic>
        <p:nvPicPr>
          <p:cNvPr id="5" name="Google Shape;126;p20">
            <a:extLst>
              <a:ext uri="{FF2B5EF4-FFF2-40B4-BE49-F238E27FC236}">
                <a16:creationId xmlns:a16="http://schemas.microsoft.com/office/drawing/2014/main" id="{4CFD9E97-512C-482E-AB9E-1A341D7A4335}"/>
              </a:ext>
            </a:extLst>
          </p:cNvPr>
          <p:cNvPicPr preferRelativeResize="0"/>
          <p:nvPr/>
        </p:nvPicPr>
        <p:blipFill rotWithShape="1">
          <a:blip r:embed="rId2">
            <a:alphaModFix/>
          </a:blip>
          <a:srcRect b="-1512"/>
          <a:stretch/>
        </p:blipFill>
        <p:spPr>
          <a:xfrm>
            <a:off x="7853725" y="170833"/>
            <a:ext cx="978575" cy="905375"/>
          </a:xfrm>
          <a:prstGeom prst="rect">
            <a:avLst/>
          </a:prstGeom>
          <a:noFill/>
          <a:ln>
            <a:noFill/>
          </a:ln>
        </p:spPr>
      </p:pic>
    </p:spTree>
    <p:extLst>
      <p:ext uri="{BB962C8B-B14F-4D97-AF65-F5344CB8AC3E}">
        <p14:creationId xmlns:p14="http://schemas.microsoft.com/office/powerpoint/2010/main" val="3306852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Times"/>
                <a:ea typeface="Times"/>
                <a:cs typeface="Times"/>
                <a:sym typeface="Times"/>
              </a:rPr>
              <a:t>References</a:t>
            </a:r>
            <a:endParaRPr sz="2400" b="1" dirty="0">
              <a:latin typeface="Times"/>
              <a:ea typeface="Times"/>
              <a:cs typeface="Times"/>
              <a:sym typeface="Times"/>
            </a:endParaRPr>
          </a:p>
        </p:txBody>
      </p:sp>
      <p:sp>
        <p:nvSpPr>
          <p:cNvPr id="264" name="Google Shape;264;p31"/>
          <p:cNvSpPr txBox="1">
            <a:spLocks noGrp="1"/>
          </p:cNvSpPr>
          <p:nvPr>
            <p:ph type="body" idx="1"/>
          </p:nvPr>
        </p:nvSpPr>
        <p:spPr>
          <a:xfrm>
            <a:off x="244950" y="1017725"/>
            <a:ext cx="8654100" cy="3322158"/>
          </a:xfrm>
          <a:prstGeom prst="rect">
            <a:avLst/>
          </a:prstGeom>
        </p:spPr>
        <p:txBody>
          <a:bodyPr spcFirstLastPara="1" wrap="square" lIns="91425" tIns="91425" rIns="91425" bIns="91425" anchor="t" anchorCtr="0">
            <a:noAutofit/>
          </a:bodyPr>
          <a:lstStyle/>
          <a:p>
            <a:pPr indent="-317500" algn="just">
              <a:lnSpc>
                <a:spcPct val="162500"/>
              </a:lnSpc>
              <a:buClr>
                <a:schemeClr val="dk1"/>
              </a:buClr>
              <a:buSzPts val="1400"/>
              <a:buAutoNum type="arabicPeriod"/>
            </a:pPr>
            <a:r>
              <a:rPr lang="en" sz="1200" dirty="0">
                <a:solidFill>
                  <a:schemeClr val="accent5"/>
                </a:solidFill>
                <a:highlight>
                  <a:srgbClr val="FFFFFF"/>
                </a:highlight>
                <a:latin typeface="Times New Roman"/>
                <a:cs typeface="Times New Roman"/>
                <a:hlinkClick r:id="rId3">
                  <a:extLst>
                    <a:ext uri="{A12FA001-AC4F-418D-AE19-62706E023703}">
                      <ahyp:hlinkClr xmlns:ahyp="http://schemas.microsoft.com/office/drawing/2018/hyperlinkcolor" val="tx"/>
                    </a:ext>
                  </a:extLst>
                </a:hlinkClick>
              </a:rPr>
              <a:t>plant classification using machine learning algorithm</a:t>
            </a:r>
            <a:r>
              <a:rPr lang="en" sz="1200" dirty="0">
                <a:solidFill>
                  <a:schemeClr val="dk1"/>
                </a:solidFill>
                <a:highlight>
                  <a:srgbClr val="FFFFFF"/>
                </a:highlight>
                <a:latin typeface="Times New Roman"/>
                <a:cs typeface="Times New Roman"/>
              </a:rPr>
              <a:t>: </a:t>
            </a:r>
            <a:r>
              <a:rPr lang="en" sz="1200" dirty="0">
                <a:highlight>
                  <a:srgbClr val="FFFFFF"/>
                </a:highlight>
                <a:latin typeface="Times New Roman"/>
              </a:rPr>
              <a:t>K.B.Shobana and P.Perumal, IEEE publications.</a:t>
            </a:r>
          </a:p>
          <a:p>
            <a:pPr indent="-317500" algn="just">
              <a:lnSpc>
                <a:spcPct val="162500"/>
              </a:lnSpc>
              <a:buClr>
                <a:schemeClr val="dk1"/>
              </a:buClr>
              <a:buSzPts val="1400"/>
              <a:buAutoNum type="arabicPeriod"/>
            </a:pPr>
            <a:r>
              <a:rPr lang="en" sz="1200" dirty="0">
                <a:solidFill>
                  <a:srgbClr val="595959"/>
                </a:solidFill>
                <a:highlight>
                  <a:srgbClr val="FFFFFF"/>
                </a:highlight>
                <a:latin typeface="Times New Roman"/>
                <a:hlinkClick r:id="rId4"/>
              </a:rPr>
              <a:t>CNN Approaches for Classification of Indian Leaf Species Using Smartphones</a:t>
            </a:r>
            <a:r>
              <a:rPr lang="en" sz="1200" dirty="0">
                <a:solidFill>
                  <a:srgbClr val="595959"/>
                </a:solidFill>
                <a:highlight>
                  <a:srgbClr val="FFFFFF"/>
                </a:highlight>
                <a:latin typeface="Times New Roman"/>
              </a:rPr>
              <a:t> : </a:t>
            </a:r>
            <a:r>
              <a:rPr lang="en" sz="1200" dirty="0">
                <a:highlight>
                  <a:srgbClr val="FFFFFF"/>
                </a:highlight>
                <a:latin typeface="Times New Roman"/>
              </a:rPr>
              <a:t>M. Vilasini and P. Ramamoorthy , tech Science Press.</a:t>
            </a:r>
          </a:p>
          <a:p>
            <a:pPr indent="-317500" algn="just">
              <a:lnSpc>
                <a:spcPct val="162500"/>
              </a:lnSpc>
              <a:buClr>
                <a:schemeClr val="dk1"/>
              </a:buClr>
              <a:buSzPts val="1400"/>
              <a:buAutoNum type="arabicPeriod"/>
            </a:pPr>
            <a:r>
              <a:rPr lang="en" sz="1200" dirty="0">
                <a:solidFill>
                  <a:srgbClr val="595959"/>
                </a:solidFill>
                <a:highlight>
                  <a:srgbClr val="FFFFFF"/>
                </a:highlight>
                <a:latin typeface="Times New Roman"/>
                <a:hlinkClick r:id="rId5"/>
              </a:rPr>
              <a:t>Plant Leaf Recognition Using a Convolution Neural Network</a:t>
            </a:r>
            <a:r>
              <a:rPr lang="en" sz="1200" dirty="0">
                <a:solidFill>
                  <a:srgbClr val="595959"/>
                </a:solidFill>
                <a:highlight>
                  <a:srgbClr val="FFFFFF"/>
                </a:highlight>
                <a:latin typeface="Times New Roman"/>
              </a:rPr>
              <a:t>: </a:t>
            </a:r>
            <a:r>
              <a:rPr lang="en" sz="1200" dirty="0">
                <a:highlight>
                  <a:srgbClr val="FFFFFF"/>
                </a:highlight>
                <a:latin typeface="Times New Roman"/>
              </a:rPr>
              <a:t>Wang-Su Jeon and Sang-Yong Rhee, ResearchGate.</a:t>
            </a:r>
            <a:endParaRPr lang="en" sz="1200" dirty="0">
              <a:solidFill>
                <a:srgbClr val="595959"/>
              </a:solidFill>
              <a:highlight>
                <a:srgbClr val="FFFFFF"/>
              </a:highlight>
              <a:latin typeface="Times New Roman"/>
            </a:endParaRPr>
          </a:p>
          <a:p>
            <a:pPr indent="-317500" algn="just">
              <a:lnSpc>
                <a:spcPct val="162500"/>
              </a:lnSpc>
              <a:buClr>
                <a:schemeClr val="dk1"/>
              </a:buClr>
              <a:buSzPts val="1400"/>
              <a:buFont typeface="Arial"/>
              <a:buAutoNum type="arabicPeriod"/>
            </a:pPr>
            <a:r>
              <a:rPr lang="en-US" sz="1200" b="0" i="0" u="sng" strike="noStrike" noProof="0" dirty="0">
                <a:solidFill>
                  <a:schemeClr val="accent5"/>
                </a:solidFill>
                <a:latin typeface="Times New Roman"/>
              </a:rPr>
              <a:t>Image-Based Plant Disease Detection: A Comparison of Deep Learning and Classical Machine Learning Algorithms: </a:t>
            </a:r>
            <a:r>
              <a:rPr lang="en-US" sz="1200" b="0" i="0" u="none" strike="noStrike" noProof="0" dirty="0" err="1">
                <a:latin typeface="Times New Roman"/>
              </a:rPr>
              <a:t>Draško</a:t>
            </a:r>
            <a:r>
              <a:rPr lang="en-US" sz="1200" b="0" i="0" u="none" strike="noStrike" noProof="0" dirty="0">
                <a:latin typeface="Times New Roman"/>
              </a:rPr>
              <a:t> </a:t>
            </a:r>
            <a:r>
              <a:rPr lang="en-US" sz="1200" b="0" i="0" u="none" strike="noStrike" noProof="0" dirty="0" err="1">
                <a:latin typeface="Times New Roman"/>
              </a:rPr>
              <a:t>Radovanović</a:t>
            </a:r>
            <a:r>
              <a:rPr lang="en-US" sz="1200" b="0" i="0" u="none" strike="noStrike" noProof="0" dirty="0">
                <a:latin typeface="Times New Roman"/>
              </a:rPr>
              <a:t> 1 , Slobodan </a:t>
            </a:r>
            <a:r>
              <a:rPr lang="en-US" sz="1200" b="0" i="0" u="none" strike="noStrike" noProof="0" dirty="0" err="1">
                <a:latin typeface="Times New Roman"/>
              </a:rPr>
              <a:t>Đukanović</a:t>
            </a:r>
            <a:r>
              <a:rPr lang="en-US" sz="1200" b="0" i="0" u="none" strike="noStrike" noProof="0" dirty="0">
                <a:latin typeface="Times New Roman"/>
              </a:rPr>
              <a:t> (18-22 February 2020).</a:t>
            </a:r>
          </a:p>
          <a:p>
            <a:pPr indent="-317500" algn="just">
              <a:lnSpc>
                <a:spcPct val="162500"/>
              </a:lnSpc>
              <a:buClr>
                <a:schemeClr val="dk1"/>
              </a:buClr>
              <a:buSzPts val="1400"/>
              <a:buFont typeface="Arial"/>
              <a:buAutoNum type="arabicPeriod"/>
            </a:pPr>
            <a:r>
              <a:rPr lang="en-US" sz="1200" dirty="0" err="1">
                <a:latin typeface="Times New Roman" panose="02020603050405020304" pitchFamily="18" charset="0"/>
                <a:cs typeface="Times New Roman" panose="02020603050405020304" pitchFamily="18" charset="0"/>
                <a:hlinkClick r:id="rId6"/>
              </a:rPr>
              <a:t>Plant_Classification_Based_on_Leaf_Recognition</a:t>
            </a:r>
            <a:r>
              <a:rPr lang="en-US" sz="1200" dirty="0">
                <a:latin typeface="Times New Roman" panose="02020603050405020304" pitchFamily="18" charset="0"/>
                <a:cs typeface="Times New Roman" panose="02020603050405020304" pitchFamily="18" charset="0"/>
              </a:rPr>
              <a:t>: </a:t>
            </a:r>
            <a:r>
              <a:rPr lang="en-IN" sz="1200" dirty="0" err="1">
                <a:solidFill>
                  <a:schemeClr val="tx1"/>
                </a:solidFill>
                <a:latin typeface="Times New Roman" panose="02020603050405020304" pitchFamily="18" charset="0"/>
                <a:cs typeface="Times New Roman" panose="02020603050405020304" pitchFamily="18" charset="0"/>
              </a:rPr>
              <a:t>Abdolvahab</a:t>
            </a:r>
            <a:r>
              <a:rPr lang="en-IN" sz="1200" dirty="0">
                <a:solidFill>
                  <a:schemeClr val="tx1"/>
                </a:solidFill>
                <a:latin typeface="Times New Roman" panose="02020603050405020304" pitchFamily="18" charset="0"/>
                <a:cs typeface="Times New Roman" panose="02020603050405020304" pitchFamily="18" charset="0"/>
              </a:rPr>
              <a:t> </a:t>
            </a:r>
            <a:r>
              <a:rPr lang="en-IN" sz="1200" dirty="0" err="1">
                <a:solidFill>
                  <a:schemeClr val="tx1"/>
                </a:solidFill>
                <a:latin typeface="Times New Roman" panose="02020603050405020304" pitchFamily="18" charset="0"/>
                <a:cs typeface="Times New Roman" panose="02020603050405020304" pitchFamily="18" charset="0"/>
              </a:rPr>
              <a:t>Ehsani</a:t>
            </a:r>
            <a:r>
              <a:rPr lang="en-IN" sz="1200" dirty="0">
                <a:solidFill>
                  <a:schemeClr val="tx1"/>
                </a:solidFill>
                <a:latin typeface="Times New Roman" panose="02020603050405020304" pitchFamily="18" charset="0"/>
                <a:cs typeface="Times New Roman" panose="02020603050405020304" pitchFamily="18" charset="0"/>
              </a:rPr>
              <a:t> Rad (July 2010).</a:t>
            </a:r>
          </a:p>
          <a:p>
            <a:pPr indent="-317500" algn="just">
              <a:lnSpc>
                <a:spcPct val="162500"/>
              </a:lnSpc>
              <a:buClr>
                <a:schemeClr val="dk1"/>
              </a:buClr>
              <a:buSzPts val="1400"/>
              <a:buFont typeface="Arial"/>
              <a:buAutoNum type="arabicPeriod"/>
            </a:pPr>
            <a:r>
              <a:rPr lang="en-US" sz="1200" dirty="0">
                <a:latin typeface="Times New Roman" panose="02020603050405020304" pitchFamily="18" charset="0"/>
                <a:cs typeface="Times New Roman" panose="02020603050405020304" pitchFamily="18" charset="0"/>
                <a:hlinkClick r:id="rId7"/>
              </a:rPr>
              <a:t>Detection and Classification of Plant Leaf Diseases Using Image </a:t>
            </a:r>
            <a:r>
              <a:rPr lang="en-IN" sz="1200" dirty="0">
                <a:latin typeface="Times New Roman" panose="02020603050405020304" pitchFamily="18" charset="0"/>
                <a:cs typeface="Times New Roman" panose="02020603050405020304" pitchFamily="18" charset="0"/>
              </a:rPr>
              <a:t>: Savita N, </a:t>
            </a:r>
            <a:r>
              <a:rPr lang="en-IN" sz="1200" dirty="0" err="1">
                <a:latin typeface="Times New Roman" panose="02020603050405020304" pitchFamily="18" charset="0"/>
                <a:cs typeface="Times New Roman" panose="02020603050405020304" pitchFamily="18" charset="0"/>
              </a:rPr>
              <a:t>Parul</a:t>
            </a:r>
            <a:r>
              <a:rPr lang="en-IN" sz="1200" dirty="0">
                <a:latin typeface="Times New Roman" panose="02020603050405020304" pitchFamily="18" charset="0"/>
                <a:cs typeface="Times New Roman" panose="02020603050405020304" pitchFamily="18" charset="0"/>
              </a:rPr>
              <a:t> Arora(2014)</a:t>
            </a:r>
          </a:p>
          <a:p>
            <a:pPr indent="-317500" algn="just">
              <a:lnSpc>
                <a:spcPct val="162500"/>
              </a:lnSpc>
              <a:buClr>
                <a:schemeClr val="dk1"/>
              </a:buClr>
              <a:buSzPts val="1400"/>
              <a:buFont typeface="Arial"/>
              <a:buAutoNum type="arabicPeriod"/>
            </a:pPr>
            <a:r>
              <a:rPr lang="en-IN" sz="1200" dirty="0">
                <a:latin typeface="Times New Roman" panose="02020603050405020304" pitchFamily="18" charset="0"/>
                <a:cs typeface="Times New Roman" panose="02020603050405020304" pitchFamily="18" charset="0"/>
                <a:hlinkClick r:id="rId8"/>
              </a:rPr>
              <a:t>Plant Leaf Recognition using Shape based Features and Neural Network classifiers</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Jyotismita</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Chaki</a:t>
            </a:r>
            <a:r>
              <a:rPr lang="en-IN" sz="1200" dirty="0">
                <a:latin typeface="Times New Roman" panose="02020603050405020304" pitchFamily="18" charset="0"/>
                <a:cs typeface="Times New Roman" panose="02020603050405020304" pitchFamily="18" charset="0"/>
              </a:rPr>
              <a:t>, and Ranjan </a:t>
            </a:r>
            <a:r>
              <a:rPr lang="en-IN" sz="1200" dirty="0" err="1">
                <a:latin typeface="Times New Roman" panose="02020603050405020304" pitchFamily="18" charset="0"/>
                <a:cs typeface="Times New Roman" panose="02020603050405020304" pitchFamily="18" charset="0"/>
              </a:rPr>
              <a:t>Parekh,International</a:t>
            </a:r>
            <a:r>
              <a:rPr lang="en-IN" sz="1200" dirty="0">
                <a:latin typeface="Times New Roman" panose="02020603050405020304" pitchFamily="18" charset="0"/>
                <a:cs typeface="Times New Roman" panose="02020603050405020304" pitchFamily="18" charset="0"/>
              </a:rPr>
              <a:t> Journal of Advanced Computer Science and Applications (IJACSA), 2011, vol. 2, no. 10.</a:t>
            </a:r>
          </a:p>
          <a:p>
            <a:pPr marL="139700" indent="0" algn="just">
              <a:lnSpc>
                <a:spcPct val="162500"/>
              </a:lnSpc>
              <a:buClr>
                <a:schemeClr val="dk1"/>
              </a:buClr>
              <a:buSzPts val="1400"/>
              <a:buNone/>
            </a:pPr>
            <a:endParaRPr lang="en-IN" sz="1200" dirty="0">
              <a:latin typeface="Times New Roman" panose="02020603050405020304" pitchFamily="18" charset="0"/>
              <a:cs typeface="Times New Roman" panose="02020603050405020304" pitchFamily="18" charset="0"/>
            </a:endParaRPr>
          </a:p>
          <a:p>
            <a:pPr indent="-317500" algn="just">
              <a:lnSpc>
                <a:spcPct val="162500"/>
              </a:lnSpc>
              <a:buClr>
                <a:schemeClr val="dk1"/>
              </a:buClr>
              <a:buSzPts val="1400"/>
              <a:buFont typeface="Arial"/>
              <a:buAutoNum type="arabicPeriod"/>
            </a:pPr>
            <a:endParaRPr lang="en-IN" sz="1200" dirty="0">
              <a:solidFill>
                <a:schemeClr val="tx1"/>
              </a:solidFill>
              <a:latin typeface="Times New Roman" panose="02020603050405020304" pitchFamily="18" charset="0"/>
              <a:cs typeface="Times New Roman" panose="02020603050405020304" pitchFamily="18" charset="0"/>
            </a:endParaRPr>
          </a:p>
          <a:p>
            <a:pPr indent="-317500" algn="just">
              <a:lnSpc>
                <a:spcPct val="162500"/>
              </a:lnSpc>
              <a:buClr>
                <a:schemeClr val="dk1"/>
              </a:buClr>
              <a:buSzPts val="1400"/>
              <a:buFont typeface="Arial"/>
              <a:buAutoNum type="arabicPeriod"/>
            </a:pPr>
            <a:endParaRPr lang="en-IN" sz="1200" dirty="0">
              <a:solidFill>
                <a:schemeClr val="tx1"/>
              </a:solidFill>
              <a:latin typeface="Times New Roman" panose="02020603050405020304" pitchFamily="18" charset="0"/>
              <a:cs typeface="Times New Roman" panose="02020603050405020304" pitchFamily="18" charset="0"/>
            </a:endParaRPr>
          </a:p>
          <a:p>
            <a:pPr indent="-317500" algn="just">
              <a:lnSpc>
                <a:spcPct val="162500"/>
              </a:lnSpc>
              <a:buClr>
                <a:schemeClr val="dk1"/>
              </a:buClr>
              <a:buSzPts val="1400"/>
              <a:buFont typeface="Arial"/>
              <a:buAutoNum type="arabicPeriod"/>
            </a:pPr>
            <a:endParaRPr lang="en-IN" sz="1200" dirty="0"/>
          </a:p>
          <a:p>
            <a:pPr indent="-317500" algn="just">
              <a:lnSpc>
                <a:spcPct val="162500"/>
              </a:lnSpc>
              <a:buClr>
                <a:schemeClr val="dk1"/>
              </a:buClr>
              <a:buSzPts val="1400"/>
              <a:buFont typeface="Arial"/>
              <a:buAutoNum type="arabicPeriod"/>
            </a:pPr>
            <a:endParaRPr lang="en-US" sz="1200" b="0" i="0" u="none" strike="noStrike" noProof="0" dirty="0">
              <a:latin typeface="Times New Roman"/>
            </a:endParaRPr>
          </a:p>
          <a:p>
            <a:pPr marL="139700" indent="0" algn="just">
              <a:lnSpc>
                <a:spcPct val="162500"/>
              </a:lnSpc>
              <a:buClr>
                <a:schemeClr val="dk1"/>
              </a:buClr>
              <a:buSzPts val="1400"/>
              <a:buNone/>
            </a:pPr>
            <a:endParaRPr lang="en-US" sz="1200" dirty="0">
              <a:latin typeface="Times New Roman"/>
            </a:endParaRPr>
          </a:p>
        </p:txBody>
      </p:sp>
      <p:pic>
        <p:nvPicPr>
          <p:cNvPr id="265" name="Google Shape;265;p31"/>
          <p:cNvPicPr preferRelativeResize="0"/>
          <p:nvPr/>
        </p:nvPicPr>
        <p:blipFill rotWithShape="1">
          <a:blip r:embed="rId9">
            <a:alphaModFix/>
          </a:blip>
          <a:srcRect b="-1512"/>
          <a:stretch/>
        </p:blipFill>
        <p:spPr>
          <a:xfrm>
            <a:off x="7920475" y="234138"/>
            <a:ext cx="978575" cy="905375"/>
          </a:xfrm>
          <a:prstGeom prst="rect">
            <a:avLst/>
          </a:prstGeom>
          <a:noFill/>
          <a:ln>
            <a:noFill/>
          </a:ln>
        </p:spPr>
      </p:pic>
      <p:sp>
        <p:nvSpPr>
          <p:cNvPr id="267" name="Google Shape;26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8EE7A-70AF-4707-BA3E-227CBFFCA88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Thank You</a:t>
            </a:r>
          </a:p>
        </p:txBody>
      </p:sp>
      <p:sp>
        <p:nvSpPr>
          <p:cNvPr id="3" name="Slide Number Placeholder 2">
            <a:extLst>
              <a:ext uri="{FF2B5EF4-FFF2-40B4-BE49-F238E27FC236}">
                <a16:creationId xmlns:a16="http://schemas.microsoft.com/office/drawing/2014/main" id="{27068816-621C-493C-B992-F212C9280B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24</a:t>
            </a:fld>
            <a:endParaRPr lang="en"/>
          </a:p>
        </p:txBody>
      </p:sp>
    </p:spTree>
    <p:extLst>
      <p:ext uri="{BB962C8B-B14F-4D97-AF65-F5344CB8AC3E}">
        <p14:creationId xmlns:p14="http://schemas.microsoft.com/office/powerpoint/2010/main" val="101146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5C2A0-6A49-4A6A-A558-23B5666E1516}"/>
              </a:ext>
            </a:extLst>
          </p:cNvPr>
          <p:cNvSpPr>
            <a:spLocks noGrp="1"/>
          </p:cNvSpPr>
          <p:nvPr>
            <p:ph type="title"/>
          </p:nvPr>
        </p:nvSpPr>
        <p:spPr/>
        <p:txBody>
          <a:bodyPr/>
          <a:lstStyle/>
          <a:p>
            <a:r>
              <a:rPr lang="en-US" sz="2400" b="1" dirty="0">
                <a:latin typeface="Times New Roman" panose="02020603050405020304" pitchFamily="18" charset="0"/>
                <a:cs typeface="Times New Roman" panose="02020603050405020304" pitchFamily="18" charset="0"/>
              </a:rPr>
              <a:t>Introduction</a:t>
            </a:r>
          </a:p>
        </p:txBody>
      </p:sp>
      <p:sp>
        <p:nvSpPr>
          <p:cNvPr id="3" name="Text Placeholder 2">
            <a:extLst>
              <a:ext uri="{FF2B5EF4-FFF2-40B4-BE49-F238E27FC236}">
                <a16:creationId xmlns:a16="http://schemas.microsoft.com/office/drawing/2014/main" id="{EA61A7FB-AACB-4947-B455-AB13E9314FAD}"/>
              </a:ext>
            </a:extLst>
          </p:cNvPr>
          <p:cNvSpPr>
            <a:spLocks noGrp="1"/>
          </p:cNvSpPr>
          <p:nvPr>
            <p:ph type="body" idx="1"/>
          </p:nvPr>
        </p:nvSpPr>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Plants are a crucial part of our ecosystem and some of them possess great medicinal values. This project focuses on the identification of plant species by performing image classification using machine learning techniques to find the medicinal benefits they could offer.</a:t>
            </a:r>
          </a:p>
          <a:p>
            <a:pPr algn="just"/>
            <a:r>
              <a:rPr lang="en-US" dirty="0">
                <a:solidFill>
                  <a:schemeClr val="tx1"/>
                </a:solidFill>
                <a:latin typeface="Times New Roman" panose="02020603050405020304" pitchFamily="18" charset="0"/>
                <a:cs typeface="Times New Roman" panose="02020603050405020304" pitchFamily="18" charset="0"/>
              </a:rPr>
              <a:t>We decided to use Support vector machine algorithms to accomplish this. Support vector machine is a supervised learning concept where points are plotted on an n-dimensional space (where n is number of features you have) with the value of each feature being the value of a particular coordinate. Then, we perform classification by finding the hyper-plane that differentiates the two classes very well.</a:t>
            </a:r>
          </a:p>
        </p:txBody>
      </p:sp>
      <p:sp>
        <p:nvSpPr>
          <p:cNvPr id="4" name="Slide Number Placeholder 3">
            <a:extLst>
              <a:ext uri="{FF2B5EF4-FFF2-40B4-BE49-F238E27FC236}">
                <a16:creationId xmlns:a16="http://schemas.microsoft.com/office/drawing/2014/main" id="{D1DB21CB-530C-44BE-A401-C69EFE3507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lang="en"/>
          </a:p>
        </p:txBody>
      </p:sp>
      <p:pic>
        <p:nvPicPr>
          <p:cNvPr id="6" name="Google Shape;99;p17" descr="A picture containing calendar&#10;&#10;Description automatically generated">
            <a:extLst>
              <a:ext uri="{FF2B5EF4-FFF2-40B4-BE49-F238E27FC236}">
                <a16:creationId xmlns:a16="http://schemas.microsoft.com/office/drawing/2014/main" id="{5083C0C3-EE93-4CF9-B468-4200EE196FF7}"/>
              </a:ext>
            </a:extLst>
          </p:cNvPr>
          <p:cNvPicPr preferRelativeResize="0"/>
          <p:nvPr/>
        </p:nvPicPr>
        <p:blipFill rotWithShape="1">
          <a:blip r:embed="rId2">
            <a:alphaModFix/>
          </a:blip>
          <a:srcRect b="-1512"/>
          <a:stretch/>
        </p:blipFill>
        <p:spPr>
          <a:xfrm>
            <a:off x="7899308" y="241194"/>
            <a:ext cx="978575" cy="905375"/>
          </a:xfrm>
          <a:prstGeom prst="rect">
            <a:avLst/>
          </a:prstGeom>
          <a:noFill/>
          <a:ln>
            <a:noFill/>
          </a:ln>
        </p:spPr>
      </p:pic>
    </p:spTree>
    <p:extLst>
      <p:ext uri="{BB962C8B-B14F-4D97-AF65-F5344CB8AC3E}">
        <p14:creationId xmlns:p14="http://schemas.microsoft.com/office/powerpoint/2010/main" val="1262130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Times"/>
                <a:ea typeface="Times"/>
                <a:cs typeface="Times"/>
                <a:sym typeface="Times"/>
              </a:rPr>
              <a:t>Objective</a:t>
            </a:r>
            <a:endParaRPr sz="2400" b="1" dirty="0">
              <a:latin typeface="Times"/>
              <a:ea typeface="Times"/>
              <a:cs typeface="Times"/>
              <a:sym typeface="Times"/>
            </a:endParaRPr>
          </a:p>
        </p:txBody>
      </p:sp>
      <p:sp>
        <p:nvSpPr>
          <p:cNvPr id="117" name="Google Shape;117;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lgn="just">
              <a:lnSpc>
                <a:spcPct val="150000"/>
              </a:lnSpc>
              <a:buClr>
                <a:schemeClr val="dk1"/>
              </a:buClr>
              <a:buSzPts val="1100"/>
            </a:pPr>
            <a:r>
              <a:rPr lang="en-IN" dirty="0">
                <a:solidFill>
                  <a:schemeClr val="tx1"/>
                </a:solidFill>
                <a:latin typeface="Times New Roman" panose="02020603050405020304" pitchFamily="18" charset="0"/>
                <a:cs typeface="Times New Roman" panose="02020603050405020304" pitchFamily="18" charset="0"/>
              </a:rPr>
              <a:t>Extracting the useful data from bundle of images.</a:t>
            </a:r>
          </a:p>
          <a:p>
            <a:pPr marL="285750" indent="-285750" algn="just">
              <a:lnSpc>
                <a:spcPct val="150000"/>
              </a:lnSpc>
              <a:buClr>
                <a:schemeClr val="dk1"/>
              </a:buClr>
              <a:buSzPts val="1100"/>
            </a:pPr>
            <a:r>
              <a:rPr lang="en-IN" dirty="0">
                <a:solidFill>
                  <a:schemeClr val="tx1"/>
                </a:solidFill>
                <a:latin typeface="Times New Roman" panose="02020603050405020304" pitchFamily="18" charset="0"/>
                <a:cs typeface="Times New Roman" panose="02020603050405020304" pitchFamily="18" charset="0"/>
              </a:rPr>
              <a:t>Classifying the leaves based on species using Support Vector Machine algorithm.</a:t>
            </a:r>
          </a:p>
          <a:p>
            <a:pPr marL="285750" indent="-285750" algn="just">
              <a:lnSpc>
                <a:spcPct val="150000"/>
              </a:lnSpc>
              <a:buClr>
                <a:schemeClr val="dk1"/>
              </a:buClr>
              <a:buSzPts val="1100"/>
            </a:pPr>
            <a:r>
              <a:rPr lang="en-IN" dirty="0">
                <a:solidFill>
                  <a:schemeClr val="tx1"/>
                </a:solidFill>
                <a:latin typeface="Times New Roman" panose="02020603050405020304" pitchFamily="18" charset="0"/>
                <a:cs typeface="Times New Roman" panose="02020603050405020304" pitchFamily="18" charset="0"/>
              </a:rPr>
              <a:t>To increase the accuracy of model using GridSearchCV.</a:t>
            </a:r>
          </a:p>
          <a:p>
            <a:pPr marL="285750" indent="-285750" algn="just">
              <a:lnSpc>
                <a:spcPct val="150000"/>
              </a:lnSpc>
              <a:buClr>
                <a:schemeClr val="dk1"/>
              </a:buClr>
              <a:buSzPts val="1100"/>
            </a:pPr>
            <a:r>
              <a:rPr lang="en-IN" dirty="0">
                <a:solidFill>
                  <a:schemeClr val="tx1"/>
                </a:solidFill>
                <a:latin typeface="Times New Roman" panose="02020603050405020304" pitchFamily="18" charset="0"/>
                <a:cs typeface="Times New Roman" panose="02020603050405020304" pitchFamily="18" charset="0"/>
              </a:rPr>
              <a:t>Predicting the leaf label and to find medicinal remedies that the  leaf can offer.</a:t>
            </a:r>
          </a:p>
        </p:txBody>
      </p:sp>
      <p:pic>
        <p:nvPicPr>
          <p:cNvPr id="118" name="Google Shape;118;p19"/>
          <p:cNvPicPr preferRelativeResize="0"/>
          <p:nvPr/>
        </p:nvPicPr>
        <p:blipFill rotWithShape="1">
          <a:blip r:embed="rId3">
            <a:alphaModFix/>
          </a:blip>
          <a:srcRect b="-1512"/>
          <a:stretch/>
        </p:blipFill>
        <p:spPr>
          <a:xfrm>
            <a:off x="7920475" y="234138"/>
            <a:ext cx="978575" cy="905375"/>
          </a:xfrm>
          <a:prstGeom prst="rect">
            <a:avLst/>
          </a:prstGeom>
          <a:noFill/>
          <a:ln>
            <a:noFill/>
          </a:ln>
        </p:spPr>
      </p:pic>
      <p:sp>
        <p:nvSpPr>
          <p:cNvPr id="120" name="Google Shape;12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Times"/>
                <a:ea typeface="Times"/>
                <a:cs typeface="Times"/>
                <a:sym typeface="Times"/>
              </a:rPr>
              <a:t>Problem Statement</a:t>
            </a:r>
            <a:endParaRPr sz="2400" b="1" dirty="0">
              <a:latin typeface="Times"/>
              <a:ea typeface="Times"/>
              <a:cs typeface="Times"/>
              <a:sym typeface="Times"/>
            </a:endParaRPr>
          </a:p>
        </p:txBody>
      </p:sp>
      <p:sp>
        <p:nvSpPr>
          <p:cNvPr id="108" name="Google Shape;108;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a:t>
            </a:r>
            <a:r>
              <a:rPr lang="en-US" b="0" i="0" u="none" strike="noStrike" dirty="0">
                <a:solidFill>
                  <a:srgbClr val="000000"/>
                </a:solidFill>
                <a:effectLst/>
                <a:latin typeface="Times" panose="02020603050405020304" pitchFamily="18" charset="0"/>
                <a:cs typeface="Times" panose="02020603050405020304" pitchFamily="18" charset="0"/>
              </a:rPr>
              <a:t>To identify the classification of leaf species by image processing with machine learning techniques</a:t>
            </a:r>
            <a:r>
              <a:rPr lang="en" dirty="0">
                <a:solidFill>
                  <a:schemeClr val="dk1"/>
                </a:solidFill>
                <a:latin typeface="Times New Roman"/>
                <a:ea typeface="Times New Roman"/>
                <a:cs typeface="Times New Roman"/>
                <a:sym typeface="Times New Roman"/>
              </a:rPr>
              <a:t>”.</a:t>
            </a:r>
            <a:endParaRPr dirty="0"/>
          </a:p>
        </p:txBody>
      </p:sp>
      <p:pic>
        <p:nvPicPr>
          <p:cNvPr id="109" name="Google Shape;109;p18"/>
          <p:cNvPicPr preferRelativeResize="0"/>
          <p:nvPr/>
        </p:nvPicPr>
        <p:blipFill rotWithShape="1">
          <a:blip r:embed="rId3">
            <a:alphaModFix/>
          </a:blip>
          <a:srcRect b="-1512"/>
          <a:stretch/>
        </p:blipFill>
        <p:spPr>
          <a:xfrm>
            <a:off x="7920475" y="234138"/>
            <a:ext cx="978575" cy="905375"/>
          </a:xfrm>
          <a:prstGeom prst="rect">
            <a:avLst/>
          </a:prstGeom>
          <a:noFill/>
          <a:ln>
            <a:noFill/>
          </a:ln>
        </p:spPr>
      </p:pic>
      <p:sp>
        <p:nvSpPr>
          <p:cNvPr id="111" name="Google Shape;11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D0507-B9C6-4CD7-A869-1B9E7E3CB11C}"/>
              </a:ext>
            </a:extLst>
          </p:cNvPr>
          <p:cNvSpPr>
            <a:spLocks noGrp="1"/>
          </p:cNvSpPr>
          <p:nvPr>
            <p:ph type="title"/>
          </p:nvPr>
        </p:nvSpPr>
        <p:spPr/>
        <p:txBody>
          <a:bodyPr/>
          <a:lstStyle/>
          <a:p>
            <a:r>
              <a:rPr lang="en-US" sz="3600" b="1" dirty="0">
                <a:latin typeface="Times New Roman"/>
              </a:rPr>
              <a:t>Literature Survey</a:t>
            </a:r>
            <a:endParaRPr lang="en-IN" dirty="0"/>
          </a:p>
        </p:txBody>
      </p:sp>
      <p:sp>
        <p:nvSpPr>
          <p:cNvPr id="3" name="Slide Number Placeholder 2">
            <a:extLst>
              <a:ext uri="{FF2B5EF4-FFF2-40B4-BE49-F238E27FC236}">
                <a16:creationId xmlns:a16="http://schemas.microsoft.com/office/drawing/2014/main" id="{23E06F6A-AA74-4311-920B-E8898CF56B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a:t>
            </a:fld>
            <a:endParaRPr lang="en"/>
          </a:p>
        </p:txBody>
      </p:sp>
    </p:spTree>
    <p:extLst>
      <p:ext uri="{BB962C8B-B14F-4D97-AF65-F5344CB8AC3E}">
        <p14:creationId xmlns:p14="http://schemas.microsoft.com/office/powerpoint/2010/main" val="1174581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6C4E2-3673-4868-B959-9A1624752F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lang="en"/>
          </a:p>
        </p:txBody>
      </p:sp>
      <p:graphicFrame>
        <p:nvGraphicFramePr>
          <p:cNvPr id="5" name="Table 5">
            <a:extLst>
              <a:ext uri="{FF2B5EF4-FFF2-40B4-BE49-F238E27FC236}">
                <a16:creationId xmlns:a16="http://schemas.microsoft.com/office/drawing/2014/main" id="{461A6E71-6E33-46D3-BB9E-5774F8105A70}"/>
              </a:ext>
            </a:extLst>
          </p:cNvPr>
          <p:cNvGraphicFramePr>
            <a:graphicFrameLocks noGrp="1"/>
          </p:cNvGraphicFramePr>
          <p:nvPr>
            <p:extLst>
              <p:ext uri="{D42A27DB-BD31-4B8C-83A1-F6EECF244321}">
                <p14:modId xmlns:p14="http://schemas.microsoft.com/office/powerpoint/2010/main" val="3402585331"/>
              </p:ext>
            </p:extLst>
          </p:nvPr>
        </p:nvGraphicFramePr>
        <p:xfrm>
          <a:off x="183892" y="1304802"/>
          <a:ext cx="8776215" cy="3193126"/>
        </p:xfrm>
        <a:graphic>
          <a:graphicData uri="http://schemas.openxmlformats.org/drawingml/2006/table">
            <a:tbl>
              <a:tblPr firstRow="1" bandRow="1">
                <a:tableStyleId>{5940675A-B579-460E-94D1-54222C63F5DA}</a:tableStyleId>
              </a:tblPr>
              <a:tblGrid>
                <a:gridCol w="2938124">
                  <a:extLst>
                    <a:ext uri="{9D8B030D-6E8A-4147-A177-3AD203B41FA5}">
                      <a16:colId xmlns:a16="http://schemas.microsoft.com/office/drawing/2014/main" val="3352799713"/>
                    </a:ext>
                  </a:extLst>
                </a:gridCol>
                <a:gridCol w="3131073">
                  <a:extLst>
                    <a:ext uri="{9D8B030D-6E8A-4147-A177-3AD203B41FA5}">
                      <a16:colId xmlns:a16="http://schemas.microsoft.com/office/drawing/2014/main" val="2755307222"/>
                    </a:ext>
                  </a:extLst>
                </a:gridCol>
                <a:gridCol w="2707018">
                  <a:extLst>
                    <a:ext uri="{9D8B030D-6E8A-4147-A177-3AD203B41FA5}">
                      <a16:colId xmlns:a16="http://schemas.microsoft.com/office/drawing/2014/main" val="3625763552"/>
                    </a:ext>
                  </a:extLst>
                </a:gridCol>
              </a:tblGrid>
              <a:tr h="358486">
                <a:tc>
                  <a:txBody>
                    <a:bodyPr/>
                    <a:lstStyle/>
                    <a:p>
                      <a:pPr lvl="0">
                        <a:buNone/>
                      </a:pPr>
                      <a:r>
                        <a:rPr lang="en" sz="1400" b="0" i="0" u="none" strike="noStrike" noProof="0" dirty="0">
                          <a:solidFill>
                            <a:schemeClr val="accent5"/>
                          </a:solidFill>
                          <a:highlight>
                            <a:srgbClr val="FFFFFF"/>
                          </a:highlight>
                          <a:latin typeface="Times New Roman"/>
                        </a:rPr>
                        <a:t>                     Paper</a:t>
                      </a:r>
                    </a:p>
                  </a:txBody>
                  <a:tcPr>
                    <a:solidFill>
                      <a:schemeClr val="bg1"/>
                    </a:solidFill>
                  </a:tcPr>
                </a:tc>
                <a:tc>
                  <a:txBody>
                    <a:bodyPr/>
                    <a:lstStyle/>
                    <a:p>
                      <a:pPr lvl="0" algn="just">
                        <a:buNone/>
                      </a:pPr>
                      <a:r>
                        <a:rPr lang="en" sz="1400" b="0" i="0" u="none" strike="noStrike" noProof="0" dirty="0">
                          <a:solidFill>
                            <a:schemeClr val="accent5"/>
                          </a:solidFill>
                          <a:highlight>
                            <a:srgbClr val="FFFFFF"/>
                          </a:highlight>
                          <a:latin typeface="Times New Roman"/>
                        </a:rPr>
                        <a:t>                         Author</a:t>
                      </a:r>
                    </a:p>
                  </a:txBody>
                  <a:tcPr>
                    <a:solidFill>
                      <a:schemeClr val="bg1"/>
                    </a:solidFill>
                  </a:tcPr>
                </a:tc>
                <a:tc>
                  <a:txBody>
                    <a:bodyPr/>
                    <a:lstStyle/>
                    <a:p>
                      <a:pPr lvl="0" algn="just">
                        <a:buNone/>
                      </a:pPr>
                      <a:r>
                        <a:rPr lang="en-US" dirty="0">
                          <a:solidFill>
                            <a:schemeClr val="accent5"/>
                          </a:solidFill>
                          <a:latin typeface="Times New Roman"/>
                        </a:rPr>
                        <a:t>                     Conclusion</a:t>
                      </a:r>
                    </a:p>
                  </a:txBody>
                  <a:tcPr>
                    <a:solidFill>
                      <a:schemeClr val="bg1"/>
                    </a:solidFill>
                  </a:tcPr>
                </a:tc>
                <a:extLst>
                  <a:ext uri="{0D108BD9-81ED-4DB2-BD59-A6C34878D82A}">
                    <a16:rowId xmlns:a16="http://schemas.microsoft.com/office/drawing/2014/main" val="2465472866"/>
                  </a:ext>
                </a:extLst>
              </a:tr>
              <a:tr h="1135205">
                <a:tc>
                  <a:txBody>
                    <a:bodyPr/>
                    <a:lstStyle/>
                    <a:p>
                      <a:pPr lvl="0">
                        <a:buNone/>
                      </a:pPr>
                      <a:r>
                        <a:rPr lang="en" sz="1400" b="0" i="0" u="none" strike="noStrike" noProof="0" dirty="0">
                          <a:solidFill>
                            <a:schemeClr val="dk1"/>
                          </a:solidFill>
                          <a:highlight>
                            <a:srgbClr val="FFFFFF"/>
                          </a:highlight>
                          <a:latin typeface="Times New Roman"/>
                          <a:hlinkClick r:id="rId2"/>
                        </a:rPr>
                        <a:t>plant classification using machine learning algorithm</a:t>
                      </a:r>
                      <a:endParaRPr lang="en-US"/>
                    </a:p>
                  </a:txBody>
                  <a:tcPr/>
                </a:tc>
                <a:tc>
                  <a:txBody>
                    <a:bodyPr/>
                    <a:lstStyle/>
                    <a:p>
                      <a:pPr lvl="0">
                        <a:buNone/>
                      </a:pPr>
                      <a:r>
                        <a:rPr lang="en" sz="1400" b="0" i="0" u="none" strike="noStrike" noProof="0" dirty="0">
                          <a:highlight>
                            <a:srgbClr val="FFFFFF"/>
                          </a:highlight>
                          <a:latin typeface="Times New Roman"/>
                        </a:rPr>
                        <a:t>K.B.Shobana and P.Perumal, IEEE publications.</a:t>
                      </a:r>
                      <a:r>
                        <a:rPr lang="en-US" sz="1400" b="0" i="0" u="none" strike="noStrike" cap="none" dirty="0">
                          <a:solidFill>
                            <a:schemeClr val="tx1"/>
                          </a:solidFill>
                          <a:effectLst/>
                          <a:highlight>
                            <a:srgbClr val="FFFFFF"/>
                          </a:highlight>
                          <a:latin typeface="+mn-lt"/>
                          <a:ea typeface="+mn-ea"/>
                          <a:cs typeface="+mn-cs"/>
                          <a:sym typeface="Arial"/>
                        </a:rPr>
                        <a:t> </a:t>
                      </a:r>
                      <a:r>
                        <a:rPr lang="en-US" sz="1400" b="0" i="0" u="none" strike="noStrike" cap="none" dirty="0">
                          <a:solidFill>
                            <a:schemeClr val="tx1"/>
                          </a:solidFill>
                          <a:effectLst/>
                          <a:highlight>
                            <a:srgbClr val="FFFFFF"/>
                          </a:highlight>
                          <a:latin typeface="Times New Roman" panose="02020603050405020304" pitchFamily="18" charset="0"/>
                          <a:ea typeface="+mn-ea"/>
                          <a:cs typeface="Times New Roman" panose="02020603050405020304" pitchFamily="18" charset="0"/>
                          <a:sym typeface="Arial"/>
                        </a:rPr>
                        <a:t>(2020 6th International Conference on Advanced Computing and Communication Systems (ICACCS) ​</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a:rPr>
                        <a:t>92% (ANN)</a:t>
                      </a:r>
                    </a:p>
                    <a:p>
                      <a:pPr lvl="0">
                        <a:buNone/>
                      </a:pPr>
                      <a:r>
                        <a:rPr lang="en-US" dirty="0">
                          <a:latin typeface="Times New Roman"/>
                        </a:rPr>
                        <a:t>98% (SVM)</a:t>
                      </a:r>
                    </a:p>
                  </a:txBody>
                  <a:tcPr/>
                </a:tc>
                <a:extLst>
                  <a:ext uri="{0D108BD9-81ED-4DB2-BD59-A6C34878D82A}">
                    <a16:rowId xmlns:a16="http://schemas.microsoft.com/office/drawing/2014/main" val="3960082905"/>
                  </a:ext>
                </a:extLst>
              </a:tr>
              <a:tr h="716972">
                <a:tc>
                  <a:txBody>
                    <a:bodyPr/>
                    <a:lstStyle/>
                    <a:p>
                      <a:pPr lvl="0">
                        <a:buNone/>
                      </a:pPr>
                      <a:r>
                        <a:rPr lang="en" sz="1400" b="0" i="0" u="none" strike="noStrike" noProof="0" dirty="0">
                          <a:solidFill>
                            <a:srgbClr val="595959"/>
                          </a:solidFill>
                          <a:highlight>
                            <a:srgbClr val="FFFFFF"/>
                          </a:highlight>
                          <a:latin typeface="Times New Roman"/>
                          <a:hlinkClick r:id="rId3"/>
                        </a:rPr>
                        <a:t>CNN Approaches for Classification of Indian Leaf Species Using Smartphones</a:t>
                      </a:r>
                      <a:r>
                        <a:rPr lang="en" sz="1400" b="0" i="0" u="none" strike="noStrike" noProof="0" dirty="0">
                          <a:solidFill>
                            <a:srgbClr val="595959"/>
                          </a:solidFill>
                          <a:highlight>
                            <a:srgbClr val="FFFFFF"/>
                          </a:highlight>
                          <a:latin typeface="Times New Roman"/>
                        </a:rPr>
                        <a:t> :</a:t>
                      </a:r>
                      <a:endParaRPr lang="en-US" dirty="0"/>
                    </a:p>
                  </a:txBody>
                  <a:tcPr/>
                </a:tc>
                <a:tc>
                  <a:txBody>
                    <a:bodyPr/>
                    <a:lstStyle/>
                    <a:p>
                      <a:pPr lvl="0">
                        <a:buNone/>
                      </a:pPr>
                      <a:r>
                        <a:rPr lang="en" sz="1400" b="0" i="0" u="none" strike="noStrike" noProof="0" dirty="0">
                          <a:solidFill>
                            <a:srgbClr val="595959"/>
                          </a:solidFill>
                          <a:highlight>
                            <a:srgbClr val="FFFFFF"/>
                          </a:highlight>
                          <a:latin typeface="Times New Roman"/>
                        </a:rPr>
                        <a:t> </a:t>
                      </a:r>
                      <a:r>
                        <a:rPr lang="en" sz="1400" b="0" i="0" u="none" strike="noStrike" noProof="0" dirty="0">
                          <a:highlight>
                            <a:srgbClr val="FFFFFF"/>
                          </a:highlight>
                          <a:latin typeface="Times New Roman"/>
                        </a:rPr>
                        <a:t>M. Vilasini and P. Ramamoorthy , tech Science Press(2020)</a:t>
                      </a:r>
                      <a:endParaRPr lang="en-US" dirty="0"/>
                    </a:p>
                  </a:txBody>
                  <a:tcPr/>
                </a:tc>
                <a:tc>
                  <a:txBody>
                    <a:bodyPr/>
                    <a:lstStyle/>
                    <a:p>
                      <a:r>
                        <a:rPr lang="en-US" dirty="0">
                          <a:latin typeface="Times New Roman"/>
                        </a:rPr>
                        <a:t>Using edge detection and CNN algorithm for classifying Indian leaf species</a:t>
                      </a:r>
                      <a:r>
                        <a:rPr lang="en-US" dirty="0"/>
                        <a:t> </a:t>
                      </a:r>
                    </a:p>
                  </a:txBody>
                  <a:tcPr/>
                </a:tc>
                <a:extLst>
                  <a:ext uri="{0D108BD9-81ED-4DB2-BD59-A6C34878D82A}">
                    <a16:rowId xmlns:a16="http://schemas.microsoft.com/office/drawing/2014/main" val="490742922"/>
                  </a:ext>
                </a:extLst>
              </a:tr>
              <a:tr h="926089">
                <a:tc>
                  <a:txBody>
                    <a:bodyPr/>
                    <a:lstStyle/>
                    <a:p>
                      <a:pPr lvl="0">
                        <a:buNone/>
                      </a:pPr>
                      <a:r>
                        <a:rPr lang="en" sz="1400" b="0" i="0" u="none" strike="noStrike" noProof="0" dirty="0">
                          <a:solidFill>
                            <a:schemeClr val="accent5"/>
                          </a:solidFill>
                          <a:highlight>
                            <a:srgbClr val="FFFFFF"/>
                          </a:highlight>
                          <a:latin typeface="Times New Roman"/>
                          <a:hlinkClick r:id="rId4">
                            <a:extLst>
                              <a:ext uri="{A12FA001-AC4F-418D-AE19-62706E023703}">
                                <ahyp:hlinkClr xmlns:ahyp="http://schemas.microsoft.com/office/drawing/2018/hyperlinkcolor" val="tx"/>
                              </a:ext>
                            </a:extLst>
                          </a:hlinkClick>
                        </a:rPr>
                        <a:t>Plant Leaf Recognition Using a Convolution Neural Network</a:t>
                      </a:r>
                      <a:r>
                        <a:rPr lang="en" sz="1400" b="0" i="0" u="none" strike="noStrike" noProof="0" dirty="0">
                          <a:solidFill>
                            <a:schemeClr val="accent5"/>
                          </a:solidFill>
                          <a:highlight>
                            <a:srgbClr val="FFFFFF"/>
                          </a:highlight>
                          <a:latin typeface="Times New Roman"/>
                        </a:rPr>
                        <a:t>: </a:t>
                      </a:r>
                      <a:endParaRPr lang="en-US" u="none" dirty="0">
                        <a:solidFill>
                          <a:schemeClr val="accent5"/>
                        </a:solidFill>
                      </a:endParaRPr>
                    </a:p>
                  </a:txBody>
                  <a:tcPr/>
                </a:tc>
                <a:tc>
                  <a:txBody>
                    <a:bodyPr/>
                    <a:lstStyle/>
                    <a:p>
                      <a:pPr lvl="0">
                        <a:buNone/>
                      </a:pPr>
                      <a:r>
                        <a:rPr lang="en" sz="1400" b="0" i="0" u="none" strike="noStrike" noProof="0" dirty="0">
                          <a:highlight>
                            <a:srgbClr val="FFFFFF"/>
                          </a:highlight>
                          <a:latin typeface="Times New Roman"/>
                        </a:rPr>
                        <a:t>Wang-Su Jeon and Sang-Yong Rhee, ResearchGate.(2017)</a:t>
                      </a:r>
                      <a:endParaRPr lang="en-US" dirty="0"/>
                    </a:p>
                  </a:txBody>
                  <a:tcPr/>
                </a:tc>
                <a:tc>
                  <a:txBody>
                    <a:bodyPr/>
                    <a:lstStyle/>
                    <a:p>
                      <a:r>
                        <a:rPr lang="en-US" dirty="0">
                          <a:latin typeface="Times New Roman"/>
                        </a:rPr>
                        <a:t>Created 2 models with by adjusting weights of CNN . Model is able to classify even if leaf was damaged.</a:t>
                      </a:r>
                    </a:p>
                  </a:txBody>
                  <a:tcPr/>
                </a:tc>
                <a:extLst>
                  <a:ext uri="{0D108BD9-81ED-4DB2-BD59-A6C34878D82A}">
                    <a16:rowId xmlns:a16="http://schemas.microsoft.com/office/drawing/2014/main" val="1381004838"/>
                  </a:ext>
                </a:extLst>
              </a:tr>
            </a:tbl>
          </a:graphicData>
        </a:graphic>
      </p:graphicFrame>
      <p:pic>
        <p:nvPicPr>
          <p:cNvPr id="6" name="Google Shape;109;p18">
            <a:extLst>
              <a:ext uri="{FF2B5EF4-FFF2-40B4-BE49-F238E27FC236}">
                <a16:creationId xmlns:a16="http://schemas.microsoft.com/office/drawing/2014/main" id="{DDB54A26-C4F8-402B-B80F-38744A543871}"/>
              </a:ext>
            </a:extLst>
          </p:cNvPr>
          <p:cNvPicPr preferRelativeResize="0"/>
          <p:nvPr/>
        </p:nvPicPr>
        <p:blipFill rotWithShape="1">
          <a:blip r:embed="rId5">
            <a:alphaModFix/>
          </a:blip>
          <a:srcRect b="-1512"/>
          <a:stretch/>
        </p:blipFill>
        <p:spPr>
          <a:xfrm>
            <a:off x="7920475" y="234138"/>
            <a:ext cx="978575" cy="905375"/>
          </a:xfrm>
          <a:prstGeom prst="rect">
            <a:avLst/>
          </a:prstGeom>
          <a:noFill/>
          <a:ln>
            <a:noFill/>
          </a:ln>
        </p:spPr>
      </p:pic>
      <p:sp>
        <p:nvSpPr>
          <p:cNvPr id="8" name="TextBox 7">
            <a:extLst>
              <a:ext uri="{FF2B5EF4-FFF2-40B4-BE49-F238E27FC236}">
                <a16:creationId xmlns:a16="http://schemas.microsoft.com/office/drawing/2014/main" id="{8A40015F-4724-49F9-BD56-B9007D0C6B98}"/>
              </a:ext>
            </a:extLst>
          </p:cNvPr>
          <p:cNvSpPr txBox="1"/>
          <p:nvPr/>
        </p:nvSpPr>
        <p:spPr>
          <a:xfrm>
            <a:off x="183892" y="588183"/>
            <a:ext cx="5604963" cy="461665"/>
          </a:xfrm>
          <a:prstGeom prst="rect">
            <a:avLst/>
          </a:prstGeom>
          <a:noFill/>
        </p:spPr>
        <p:txBody>
          <a:bodyPr wrap="square">
            <a:spAutoFit/>
          </a:bodyPr>
          <a:lstStyle/>
          <a:p>
            <a:r>
              <a:rPr lang="en-US" sz="2400" b="1" dirty="0">
                <a:latin typeface="Times New Roman"/>
              </a:rPr>
              <a:t>Literature Survey</a:t>
            </a:r>
            <a:endParaRPr lang="en-IN" sz="2400" dirty="0"/>
          </a:p>
        </p:txBody>
      </p:sp>
    </p:spTree>
    <p:extLst>
      <p:ext uri="{BB962C8B-B14F-4D97-AF65-F5344CB8AC3E}">
        <p14:creationId xmlns:p14="http://schemas.microsoft.com/office/powerpoint/2010/main" val="355383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E67561-7508-4327-8DF7-0C964C9CF0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a:t>
            </a:fld>
            <a:endParaRPr lang="en"/>
          </a:p>
        </p:txBody>
      </p:sp>
      <p:graphicFrame>
        <p:nvGraphicFramePr>
          <p:cNvPr id="5" name="Table 5">
            <a:extLst>
              <a:ext uri="{FF2B5EF4-FFF2-40B4-BE49-F238E27FC236}">
                <a16:creationId xmlns:a16="http://schemas.microsoft.com/office/drawing/2014/main" id="{A86F1BFE-9C66-4A22-94E5-2A7545CBA21D}"/>
              </a:ext>
            </a:extLst>
          </p:cNvPr>
          <p:cNvGraphicFramePr>
            <a:graphicFrameLocks noGrp="1"/>
          </p:cNvGraphicFramePr>
          <p:nvPr>
            <p:extLst>
              <p:ext uri="{D42A27DB-BD31-4B8C-83A1-F6EECF244321}">
                <p14:modId xmlns:p14="http://schemas.microsoft.com/office/powerpoint/2010/main" val="1085019158"/>
              </p:ext>
            </p:extLst>
          </p:nvPr>
        </p:nvGraphicFramePr>
        <p:xfrm>
          <a:off x="366350" y="1110563"/>
          <a:ext cx="8321041" cy="3749484"/>
        </p:xfrm>
        <a:graphic>
          <a:graphicData uri="http://schemas.openxmlformats.org/drawingml/2006/table">
            <a:tbl>
              <a:tblPr firstRow="1" bandRow="1">
                <a:tableStyleId>{5940675A-B579-460E-94D1-54222C63F5DA}</a:tableStyleId>
              </a:tblPr>
              <a:tblGrid>
                <a:gridCol w="2280372">
                  <a:extLst>
                    <a:ext uri="{9D8B030D-6E8A-4147-A177-3AD203B41FA5}">
                      <a16:colId xmlns:a16="http://schemas.microsoft.com/office/drawing/2014/main" val="3551351081"/>
                    </a:ext>
                  </a:extLst>
                </a:gridCol>
                <a:gridCol w="2811126">
                  <a:extLst>
                    <a:ext uri="{9D8B030D-6E8A-4147-A177-3AD203B41FA5}">
                      <a16:colId xmlns:a16="http://schemas.microsoft.com/office/drawing/2014/main" val="1943929316"/>
                    </a:ext>
                  </a:extLst>
                </a:gridCol>
                <a:gridCol w="3229543">
                  <a:extLst>
                    <a:ext uri="{9D8B030D-6E8A-4147-A177-3AD203B41FA5}">
                      <a16:colId xmlns:a16="http://schemas.microsoft.com/office/drawing/2014/main" val="4269311820"/>
                    </a:ext>
                  </a:extLst>
                </a:gridCol>
              </a:tblGrid>
              <a:tr h="135209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sng" strike="noStrike" noProof="0" dirty="0">
                          <a:solidFill>
                            <a:schemeClr val="accent5"/>
                          </a:solidFill>
                          <a:latin typeface="Times New Roman"/>
                        </a:rPr>
                        <a:t>Image-Based Plant Disease Detection: A Comparison of Deep Learning and Classical Machine Learning Algorithms</a:t>
                      </a:r>
                      <a:endParaRPr lang="en-US" u="sng" dirty="0">
                        <a:solidFill>
                          <a:schemeClr val="accent5"/>
                        </a:solidFill>
                        <a:latin typeface="Times New Roman"/>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noProof="0" dirty="0" err="1">
                          <a:latin typeface="Times New Roman"/>
                        </a:rPr>
                        <a:t>Draško</a:t>
                      </a:r>
                      <a:r>
                        <a:rPr lang="en-US" sz="1400" b="0" i="0" u="none" strike="noStrike" noProof="0" dirty="0">
                          <a:latin typeface="Times New Roman"/>
                        </a:rPr>
                        <a:t> </a:t>
                      </a:r>
                      <a:r>
                        <a:rPr lang="en-US" sz="1400" b="0" i="0" u="none" strike="noStrike" noProof="0" dirty="0" err="1">
                          <a:latin typeface="Times New Roman"/>
                        </a:rPr>
                        <a:t>Radovanović</a:t>
                      </a:r>
                      <a:r>
                        <a:rPr lang="en-US" sz="1400" b="0" i="0" u="none" strike="noStrike" noProof="0" dirty="0">
                          <a:latin typeface="Times New Roman"/>
                        </a:rPr>
                        <a:t> 1 , Slobodan </a:t>
                      </a:r>
                      <a:r>
                        <a:rPr lang="en-US" sz="1400" b="0" i="0" u="none" strike="noStrike" noProof="0" dirty="0" err="1">
                          <a:latin typeface="Times New Roman"/>
                        </a:rPr>
                        <a:t>Đukanović</a:t>
                      </a:r>
                      <a:r>
                        <a:rPr lang="en-US" sz="1400" b="0" i="0" u="none" strike="noStrike" noProof="0" dirty="0">
                          <a:latin typeface="Times New Roman"/>
                        </a:rPr>
                        <a:t> (18-22 February 2020)</a:t>
                      </a:r>
                      <a:endParaRPr lang="en-US" dirty="0">
                        <a:latin typeface="Times New Roman"/>
                      </a:endParaRPr>
                    </a:p>
                    <a:p>
                      <a:endParaRPr lang="en-IN" dirty="0"/>
                    </a:p>
                  </a:txBody>
                  <a:tcPr/>
                </a:tc>
                <a:tc>
                  <a:txBody>
                    <a:bodyPr/>
                    <a:lstStyle/>
                    <a:p>
                      <a:r>
                        <a:rPr lang="en-US" dirty="0"/>
                        <a:t>Used </a:t>
                      </a:r>
                      <a:r>
                        <a:rPr lang="en-US" dirty="0" err="1"/>
                        <a:t>Plant_village</a:t>
                      </a:r>
                      <a:r>
                        <a:rPr lang="en-US" dirty="0"/>
                        <a:t> dataset from </a:t>
                      </a:r>
                      <a:r>
                        <a:rPr lang="en-US" dirty="0" err="1"/>
                        <a:t>tensorflow</a:t>
                      </a:r>
                      <a:r>
                        <a:rPr lang="en-US" dirty="0"/>
                        <a:t> </a:t>
                      </a:r>
                    </a:p>
                    <a:p>
                      <a:pPr lvl="0">
                        <a:buNone/>
                      </a:pPr>
                      <a:r>
                        <a:rPr lang="en-US" dirty="0">
                          <a:latin typeface="Times New Roman"/>
                        </a:rPr>
                        <a:t>SVM-0.917(Accuracy)</a:t>
                      </a:r>
                    </a:p>
                    <a:p>
                      <a:pPr lvl="0">
                        <a:buNone/>
                      </a:pPr>
                      <a:r>
                        <a:rPr lang="en-US" dirty="0">
                          <a:latin typeface="Times New Roman"/>
                        </a:rPr>
                        <a:t>KNN-0.78</a:t>
                      </a:r>
                    </a:p>
                    <a:p>
                      <a:pPr lvl="0">
                        <a:buNone/>
                      </a:pPr>
                      <a:r>
                        <a:rPr lang="en-US" dirty="0">
                          <a:latin typeface="Times New Roman"/>
                        </a:rPr>
                        <a:t>CNN-0.993</a:t>
                      </a:r>
                    </a:p>
                    <a:p>
                      <a:endParaRPr lang="en-IN" dirty="0"/>
                    </a:p>
                  </a:txBody>
                  <a:tcPr/>
                </a:tc>
                <a:extLst>
                  <a:ext uri="{0D108BD9-81ED-4DB2-BD59-A6C34878D82A}">
                    <a16:rowId xmlns:a16="http://schemas.microsoft.com/office/drawing/2014/main" val="1437235238"/>
                  </a:ext>
                </a:extLst>
              </a:tr>
              <a:tr h="1371599">
                <a:tc>
                  <a:txBody>
                    <a:bodyPr/>
                    <a:lstStyle/>
                    <a:p>
                      <a:r>
                        <a:rPr lang="en-US" dirty="0" err="1">
                          <a:latin typeface="Times New Roman" panose="02020603050405020304" pitchFamily="18" charset="0"/>
                          <a:cs typeface="Times New Roman" panose="02020603050405020304" pitchFamily="18" charset="0"/>
                          <a:hlinkClick r:id="rId2"/>
                        </a:rPr>
                        <a:t>Plant_Classification_Based_on_Leaf_Recognition</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err="1">
                          <a:latin typeface="Times New Roman" panose="02020603050405020304" pitchFamily="18" charset="0"/>
                          <a:cs typeface="Times New Roman" panose="02020603050405020304" pitchFamily="18" charset="0"/>
                        </a:rPr>
                        <a:t>Abdolvahab</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Ehsani</a:t>
                      </a:r>
                      <a:r>
                        <a:rPr lang="en-IN" dirty="0">
                          <a:latin typeface="Times New Roman" panose="02020603050405020304" pitchFamily="18" charset="0"/>
                          <a:cs typeface="Times New Roman" panose="02020603050405020304" pitchFamily="18" charset="0"/>
                        </a:rPr>
                        <a:t> Rad (July 2010)</a:t>
                      </a:r>
                    </a:p>
                  </a:txBody>
                  <a:tcPr/>
                </a:tc>
                <a:tc>
                  <a:txBody>
                    <a:bodyPr/>
                    <a:lstStyle/>
                    <a:p>
                      <a:r>
                        <a:rPr lang="en-US" dirty="0">
                          <a:latin typeface="Times New Roman" panose="02020603050405020304" pitchFamily="18" charset="0"/>
                          <a:cs typeface="Times New Roman" panose="02020603050405020304" pitchFamily="18" charset="0"/>
                        </a:rPr>
                        <a:t>Gray-Level Co-occurrence matrix </a:t>
                      </a:r>
                    </a:p>
                    <a:p>
                      <a:r>
                        <a:rPr lang="en-US" dirty="0">
                          <a:latin typeface="Times New Roman" panose="02020603050405020304" pitchFamily="18" charset="0"/>
                          <a:cs typeface="Times New Roman" panose="02020603050405020304" pitchFamily="18" charset="0"/>
                        </a:rPr>
                        <a:t>(GLCM) and Principal Component Analysis (PCA) algorithms </a:t>
                      </a:r>
                    </a:p>
                    <a:p>
                      <a:r>
                        <a:rPr lang="en-US" dirty="0">
                          <a:latin typeface="Times New Roman" panose="02020603050405020304" pitchFamily="18" charset="0"/>
                          <a:cs typeface="Times New Roman" panose="02020603050405020304" pitchFamily="18" charset="0"/>
                        </a:rPr>
                        <a:t>have been applied to extract the leaves texture features.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61684219"/>
                  </a:ext>
                </a:extLst>
              </a:tr>
              <a:tr h="1006285">
                <a:tc>
                  <a:txBody>
                    <a:bodyPr/>
                    <a:lstStyle/>
                    <a:p>
                      <a:r>
                        <a:rPr lang="en-US" dirty="0">
                          <a:latin typeface="Times New Roman" panose="02020603050405020304" pitchFamily="18" charset="0"/>
                          <a:cs typeface="Times New Roman" panose="02020603050405020304" pitchFamily="18" charset="0"/>
                          <a:hlinkClick r:id="rId3"/>
                        </a:rPr>
                        <a:t>Detection and Classification of Plant Leaf Diseases Using Image </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Savita N. </a:t>
                      </a:r>
                      <a:r>
                        <a:rPr lang="en-IN" dirty="0" err="1">
                          <a:latin typeface="Times New Roman" panose="02020603050405020304" pitchFamily="18" charset="0"/>
                          <a:cs typeface="Times New Roman" panose="02020603050405020304" pitchFamily="18" charset="0"/>
                        </a:rPr>
                        <a:t>Ghaiwat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Parul</a:t>
                      </a:r>
                      <a:r>
                        <a:rPr lang="en-IN" dirty="0">
                          <a:latin typeface="Times New Roman" panose="02020603050405020304" pitchFamily="18" charset="0"/>
                          <a:cs typeface="Times New Roman" panose="02020603050405020304" pitchFamily="18" charset="0"/>
                        </a:rPr>
                        <a:t> Arora(2014)</a:t>
                      </a:r>
                    </a:p>
                  </a:txBody>
                  <a:tcPr/>
                </a:tc>
                <a:tc>
                  <a:txBody>
                    <a:bodyPr/>
                    <a:lstStyle/>
                    <a:p>
                      <a:r>
                        <a:rPr lang="en-US" dirty="0">
                          <a:latin typeface="Times New Roman" panose="02020603050405020304" pitchFamily="18" charset="0"/>
                          <a:cs typeface="Times New Roman" panose="02020603050405020304" pitchFamily="18" charset="0"/>
                        </a:rPr>
                        <a:t>This paper provides an overview of different classification techniques used for plant leaf disease classification.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20808172"/>
                  </a:ext>
                </a:extLst>
              </a:tr>
            </a:tbl>
          </a:graphicData>
        </a:graphic>
      </p:graphicFrame>
      <p:pic>
        <p:nvPicPr>
          <p:cNvPr id="6" name="Google Shape;109;p18">
            <a:extLst>
              <a:ext uri="{FF2B5EF4-FFF2-40B4-BE49-F238E27FC236}">
                <a16:creationId xmlns:a16="http://schemas.microsoft.com/office/drawing/2014/main" id="{22921ADA-D90E-4CA0-B05B-E2F411566A68}"/>
              </a:ext>
            </a:extLst>
          </p:cNvPr>
          <p:cNvPicPr preferRelativeResize="0"/>
          <p:nvPr/>
        </p:nvPicPr>
        <p:blipFill rotWithShape="1">
          <a:blip r:embed="rId4">
            <a:alphaModFix/>
          </a:blip>
          <a:srcRect b="-1512"/>
          <a:stretch/>
        </p:blipFill>
        <p:spPr>
          <a:xfrm>
            <a:off x="7920475" y="234138"/>
            <a:ext cx="978575" cy="905375"/>
          </a:xfrm>
          <a:prstGeom prst="rect">
            <a:avLst/>
          </a:prstGeom>
          <a:noFill/>
          <a:ln>
            <a:noFill/>
          </a:ln>
        </p:spPr>
      </p:pic>
      <p:sp>
        <p:nvSpPr>
          <p:cNvPr id="8" name="TextBox 7">
            <a:extLst>
              <a:ext uri="{FF2B5EF4-FFF2-40B4-BE49-F238E27FC236}">
                <a16:creationId xmlns:a16="http://schemas.microsoft.com/office/drawing/2014/main" id="{FAAD6B48-3277-4DB7-8C4B-7560135940E2}"/>
              </a:ext>
            </a:extLst>
          </p:cNvPr>
          <p:cNvSpPr txBox="1"/>
          <p:nvPr/>
        </p:nvSpPr>
        <p:spPr>
          <a:xfrm>
            <a:off x="327293" y="609284"/>
            <a:ext cx="4572000" cy="461665"/>
          </a:xfrm>
          <a:prstGeom prst="rect">
            <a:avLst/>
          </a:prstGeom>
          <a:noFill/>
        </p:spPr>
        <p:txBody>
          <a:bodyPr wrap="square">
            <a:spAutoFit/>
          </a:bodyPr>
          <a:lstStyle/>
          <a:p>
            <a:r>
              <a:rPr lang="en-US" sz="2400" b="1" dirty="0">
                <a:latin typeface="Times New Roman"/>
              </a:rPr>
              <a:t>Literature Survey</a:t>
            </a:r>
            <a:endParaRPr lang="en-IN" sz="2400" dirty="0"/>
          </a:p>
        </p:txBody>
      </p:sp>
    </p:spTree>
    <p:extLst>
      <p:ext uri="{BB962C8B-B14F-4D97-AF65-F5344CB8AC3E}">
        <p14:creationId xmlns:p14="http://schemas.microsoft.com/office/powerpoint/2010/main" val="2617302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000000"/>
                </a:solidFill>
                <a:latin typeface="Times"/>
                <a:ea typeface="Times"/>
                <a:cs typeface="Times"/>
                <a:sym typeface="Times"/>
              </a:rPr>
              <a:t>Architecture for classification of Leaf Species</a:t>
            </a:r>
            <a:endParaRPr sz="2400" b="1" dirty="0">
              <a:solidFill>
                <a:srgbClr val="000000"/>
              </a:solidFill>
              <a:latin typeface="Times"/>
              <a:ea typeface="Times"/>
              <a:cs typeface="Times"/>
              <a:sym typeface="Times"/>
            </a:endParaRPr>
          </a:p>
        </p:txBody>
      </p:sp>
      <p:pic>
        <p:nvPicPr>
          <p:cNvPr id="126" name="Google Shape;126;p20"/>
          <p:cNvPicPr preferRelativeResize="0"/>
          <p:nvPr/>
        </p:nvPicPr>
        <p:blipFill rotWithShape="1">
          <a:blip r:embed="rId3">
            <a:alphaModFix/>
          </a:blip>
          <a:srcRect b="-1512"/>
          <a:stretch/>
        </p:blipFill>
        <p:spPr>
          <a:xfrm>
            <a:off x="7920475" y="234138"/>
            <a:ext cx="978575" cy="905375"/>
          </a:xfrm>
          <a:prstGeom prst="rect">
            <a:avLst/>
          </a:prstGeom>
          <a:noFill/>
          <a:ln>
            <a:noFill/>
          </a:ln>
        </p:spPr>
      </p:pic>
      <p:sp>
        <p:nvSpPr>
          <p:cNvPr id="128" name="Google Shape;12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9</a:t>
            </a:fld>
            <a:endParaRPr/>
          </a:p>
        </p:txBody>
      </p:sp>
      <p:sp>
        <p:nvSpPr>
          <p:cNvPr id="15" name="Rectangle 14">
            <a:extLst>
              <a:ext uri="{FF2B5EF4-FFF2-40B4-BE49-F238E27FC236}">
                <a16:creationId xmlns:a16="http://schemas.microsoft.com/office/drawing/2014/main" id="{F81930D8-DEC5-441A-A0D4-14FB4E479889}"/>
              </a:ext>
            </a:extLst>
          </p:cNvPr>
          <p:cNvSpPr/>
          <p:nvPr/>
        </p:nvSpPr>
        <p:spPr>
          <a:xfrm>
            <a:off x="449046" y="1205786"/>
            <a:ext cx="8023412" cy="3460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r>
              <a:rPr lang="en-IN" dirty="0"/>
              <a:t>	</a:t>
            </a:r>
          </a:p>
          <a:p>
            <a:endParaRPr lang="en-IN" dirty="0"/>
          </a:p>
          <a:p>
            <a:r>
              <a:rPr lang="en-IN" dirty="0"/>
              <a:t>              </a:t>
            </a:r>
            <a:r>
              <a:rPr lang="en-IN" dirty="0" err="1"/>
              <a:t>Flavia</a:t>
            </a:r>
            <a:r>
              <a:rPr lang="en-IN" dirty="0"/>
              <a:t>-Dataset               Features	              Algorithm</a:t>
            </a:r>
            <a:br>
              <a:rPr lang="en-IN" dirty="0"/>
            </a:br>
            <a:r>
              <a:rPr lang="en-IN" dirty="0"/>
              <a:t>                                                                            (Support vector Machine)</a:t>
            </a:r>
          </a:p>
        </p:txBody>
      </p:sp>
      <p:pic>
        <p:nvPicPr>
          <p:cNvPr id="17" name="Picture 16">
            <a:extLst>
              <a:ext uri="{FF2B5EF4-FFF2-40B4-BE49-F238E27FC236}">
                <a16:creationId xmlns:a16="http://schemas.microsoft.com/office/drawing/2014/main" id="{2C025509-720D-4ADF-81E6-1A987FF6B6F7}"/>
              </a:ext>
            </a:extLst>
          </p:cNvPr>
          <p:cNvPicPr>
            <a:picLocks noChangeAspect="1"/>
          </p:cNvPicPr>
          <p:nvPr/>
        </p:nvPicPr>
        <p:blipFill>
          <a:blip r:embed="rId4"/>
          <a:stretch>
            <a:fillRect/>
          </a:stretch>
        </p:blipFill>
        <p:spPr>
          <a:xfrm>
            <a:off x="1117410" y="1714791"/>
            <a:ext cx="1216219" cy="1662166"/>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668BD2ED-66FE-4C6F-86C0-E23578B0345E}"/>
              </a:ext>
            </a:extLst>
          </p:cNvPr>
          <p:cNvPicPr>
            <a:picLocks noChangeAspect="1"/>
          </p:cNvPicPr>
          <p:nvPr/>
        </p:nvPicPr>
        <p:blipFill>
          <a:blip r:embed="rId5"/>
          <a:stretch>
            <a:fillRect/>
          </a:stretch>
        </p:blipFill>
        <p:spPr>
          <a:xfrm>
            <a:off x="3024458" y="2152793"/>
            <a:ext cx="867571" cy="837911"/>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4C68CE65-B21F-4355-BE4B-381AA7B67576}"/>
              </a:ext>
            </a:extLst>
          </p:cNvPr>
          <p:cNvPicPr>
            <a:picLocks noChangeAspect="1"/>
          </p:cNvPicPr>
          <p:nvPr/>
        </p:nvPicPr>
        <p:blipFill>
          <a:blip r:embed="rId6"/>
          <a:stretch>
            <a:fillRect/>
          </a:stretch>
        </p:blipFill>
        <p:spPr>
          <a:xfrm>
            <a:off x="4572000" y="1925354"/>
            <a:ext cx="1261182" cy="1320923"/>
          </a:xfrm>
          <a:prstGeom prst="rect">
            <a:avLst/>
          </a:prstGeom>
          <a:ln>
            <a:noFill/>
          </a:ln>
          <a:effectLst>
            <a:outerShdw blurRad="292100" dist="139700" dir="2700000" algn="tl" rotWithShape="0">
              <a:srgbClr val="333333">
                <a:alpha val="65000"/>
              </a:srgbClr>
            </a:outerShdw>
          </a:effectLst>
        </p:spPr>
      </p:pic>
      <p:sp>
        <p:nvSpPr>
          <p:cNvPr id="21" name="Arrow: Right 20">
            <a:extLst>
              <a:ext uri="{FF2B5EF4-FFF2-40B4-BE49-F238E27FC236}">
                <a16:creationId xmlns:a16="http://schemas.microsoft.com/office/drawing/2014/main" id="{87D3710D-E047-456E-8BB2-C0855B014568}"/>
              </a:ext>
            </a:extLst>
          </p:cNvPr>
          <p:cNvSpPr/>
          <p:nvPr/>
        </p:nvSpPr>
        <p:spPr>
          <a:xfrm>
            <a:off x="2333628" y="2443034"/>
            <a:ext cx="674671" cy="257430"/>
          </a:xfrm>
          <a:prstGeom prst="rightArrow">
            <a:avLst/>
          </a:prstGeom>
          <a:ln w="1270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5" name="Arrow: Right 34">
            <a:extLst>
              <a:ext uri="{FF2B5EF4-FFF2-40B4-BE49-F238E27FC236}">
                <a16:creationId xmlns:a16="http://schemas.microsoft.com/office/drawing/2014/main" id="{BA0DE89C-C141-452E-91AD-5ED2C66AD3F3}"/>
              </a:ext>
            </a:extLst>
          </p:cNvPr>
          <p:cNvSpPr/>
          <p:nvPr/>
        </p:nvSpPr>
        <p:spPr>
          <a:xfrm>
            <a:off x="3908188" y="2456569"/>
            <a:ext cx="674671" cy="257430"/>
          </a:xfrm>
          <a:prstGeom prst="rightArrow">
            <a:avLst/>
          </a:prstGeom>
          <a:ln w="1270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9" name="Rectangle 28">
            <a:extLst>
              <a:ext uri="{FF2B5EF4-FFF2-40B4-BE49-F238E27FC236}">
                <a16:creationId xmlns:a16="http://schemas.microsoft.com/office/drawing/2014/main" id="{A9306726-6CB0-44BD-B9BE-030451818797}"/>
              </a:ext>
            </a:extLst>
          </p:cNvPr>
          <p:cNvSpPr/>
          <p:nvPr/>
        </p:nvSpPr>
        <p:spPr>
          <a:xfrm>
            <a:off x="6532897" y="2218111"/>
            <a:ext cx="1153739" cy="641458"/>
          </a:xfrm>
          <a:prstGeom prst="rect">
            <a:avLst/>
          </a:prstGeom>
          <a:solidFill>
            <a:srgbClr val="92D050"/>
          </a:solidFill>
          <a:ln>
            <a:solidFill>
              <a:schemeClr val="tx1">
                <a:lumMod val="65000"/>
                <a:lumOff val="3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Predictions</a:t>
            </a:r>
          </a:p>
        </p:txBody>
      </p:sp>
      <p:sp>
        <p:nvSpPr>
          <p:cNvPr id="37" name="Rectangle 36">
            <a:extLst>
              <a:ext uri="{FF2B5EF4-FFF2-40B4-BE49-F238E27FC236}">
                <a16:creationId xmlns:a16="http://schemas.microsoft.com/office/drawing/2014/main" id="{06735FCE-ED50-442F-B115-39552378C90D}"/>
              </a:ext>
            </a:extLst>
          </p:cNvPr>
          <p:cNvSpPr/>
          <p:nvPr/>
        </p:nvSpPr>
        <p:spPr>
          <a:xfrm>
            <a:off x="6409716" y="3071290"/>
            <a:ext cx="1400100" cy="702319"/>
          </a:xfrm>
          <a:prstGeom prst="rect">
            <a:avLst/>
          </a:prstGeom>
          <a:solidFill>
            <a:srgbClr val="92D050"/>
          </a:solidFill>
          <a:ln>
            <a:solidFill>
              <a:schemeClr val="tx1">
                <a:lumMod val="65000"/>
                <a:lumOff val="3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Remedies</a:t>
            </a:r>
          </a:p>
        </p:txBody>
      </p:sp>
      <p:sp>
        <p:nvSpPr>
          <p:cNvPr id="38" name="Arrow: Right 37">
            <a:extLst>
              <a:ext uri="{FF2B5EF4-FFF2-40B4-BE49-F238E27FC236}">
                <a16:creationId xmlns:a16="http://schemas.microsoft.com/office/drawing/2014/main" id="{F53AD44F-6686-409D-B7F5-FB9DD0DBE137}"/>
              </a:ext>
            </a:extLst>
          </p:cNvPr>
          <p:cNvSpPr/>
          <p:nvPr/>
        </p:nvSpPr>
        <p:spPr>
          <a:xfrm>
            <a:off x="5845704" y="2410125"/>
            <a:ext cx="674671" cy="257430"/>
          </a:xfrm>
          <a:prstGeom prst="rightArrow">
            <a:avLst/>
          </a:prstGeom>
          <a:ln w="1270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9" name="Rectangle 38">
            <a:extLst>
              <a:ext uri="{FF2B5EF4-FFF2-40B4-BE49-F238E27FC236}">
                <a16:creationId xmlns:a16="http://schemas.microsoft.com/office/drawing/2014/main" id="{52605A6C-39C6-49EB-A4E7-5DFBCE666E09}"/>
              </a:ext>
            </a:extLst>
          </p:cNvPr>
          <p:cNvSpPr/>
          <p:nvPr/>
        </p:nvSpPr>
        <p:spPr>
          <a:xfrm>
            <a:off x="6520375" y="1326092"/>
            <a:ext cx="1153739" cy="481864"/>
          </a:xfrm>
          <a:prstGeom prst="rect">
            <a:avLst/>
          </a:prstGeom>
          <a:solidFill>
            <a:srgbClr val="92D050"/>
          </a:solidFill>
          <a:ln>
            <a:solidFill>
              <a:schemeClr val="tx1">
                <a:lumMod val="65000"/>
                <a:lumOff val="3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Input Image</a:t>
            </a:r>
          </a:p>
        </p:txBody>
      </p:sp>
      <p:sp>
        <p:nvSpPr>
          <p:cNvPr id="30" name="Arrow: Down 29">
            <a:extLst>
              <a:ext uri="{FF2B5EF4-FFF2-40B4-BE49-F238E27FC236}">
                <a16:creationId xmlns:a16="http://schemas.microsoft.com/office/drawing/2014/main" id="{F7B15B2B-AC14-48EE-AA6E-BDE2978EED94}"/>
              </a:ext>
            </a:extLst>
          </p:cNvPr>
          <p:cNvSpPr/>
          <p:nvPr/>
        </p:nvSpPr>
        <p:spPr>
          <a:xfrm>
            <a:off x="6970542" y="1823228"/>
            <a:ext cx="140676" cy="394883"/>
          </a:xfrm>
          <a:prstGeom prst="down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9203</TotalTime>
  <Words>1531</Words>
  <Application>Microsoft Office PowerPoint</Application>
  <PresentationFormat>On-screen Show (16:9)</PresentationFormat>
  <Paragraphs>199</Paragraphs>
  <Slides>24</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Arial,Sans-Serif</vt:lpstr>
      <vt:lpstr>Cambria Math</vt:lpstr>
      <vt:lpstr>Symbol</vt:lpstr>
      <vt:lpstr>Times</vt:lpstr>
      <vt:lpstr>Times New Roman</vt:lpstr>
      <vt:lpstr>Simple Light</vt:lpstr>
      <vt:lpstr>PowerPoint Presentation</vt:lpstr>
      <vt:lpstr>Contents</vt:lpstr>
      <vt:lpstr>Introduction</vt:lpstr>
      <vt:lpstr>Objective</vt:lpstr>
      <vt:lpstr>Problem Statement</vt:lpstr>
      <vt:lpstr>Literature Survey</vt:lpstr>
      <vt:lpstr>PowerPoint Presentation</vt:lpstr>
      <vt:lpstr>PowerPoint Presentation</vt:lpstr>
      <vt:lpstr>Architecture for classification of Leaf Species</vt:lpstr>
      <vt:lpstr>Implementation</vt:lpstr>
      <vt:lpstr>Data Gathering </vt:lpstr>
      <vt:lpstr>Data Feature Extraction</vt:lpstr>
      <vt:lpstr>Data Feature Extraction</vt:lpstr>
      <vt:lpstr>Data Feature Extraction</vt:lpstr>
      <vt:lpstr>Data Feature Extraction</vt:lpstr>
      <vt:lpstr>Support Vector Machine</vt:lpstr>
      <vt:lpstr>GridSearchCV</vt:lpstr>
      <vt:lpstr>Predictions</vt:lpstr>
      <vt:lpstr>Requirements</vt:lpstr>
      <vt:lpstr>Advantages</vt:lpstr>
      <vt:lpstr>Conclusion</vt:lpstr>
      <vt:lpstr>Future Enhancements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Avinash</dc:creator>
  <cp:lastModifiedBy>chunduri avinash</cp:lastModifiedBy>
  <cp:revision>197</cp:revision>
  <dcterms:modified xsi:type="dcterms:W3CDTF">2021-05-26T15:57:20Z</dcterms:modified>
</cp:coreProperties>
</file>